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83" r:id="rId2"/>
    <p:sldId id="256" r:id="rId3"/>
    <p:sldId id="257" r:id="rId4"/>
    <p:sldId id="284" r:id="rId5"/>
    <p:sldId id="277" r:id="rId6"/>
    <p:sldId id="285" r:id="rId7"/>
    <p:sldId id="286" r:id="rId8"/>
    <p:sldId id="287" r:id="rId9"/>
    <p:sldId id="288" r:id="rId10"/>
    <p:sldId id="289" r:id="rId11"/>
    <p:sldId id="290" r:id="rId12"/>
    <p:sldId id="258" r:id="rId13"/>
    <p:sldId id="259" r:id="rId14"/>
    <p:sldId id="261" r:id="rId15"/>
    <p:sldId id="260" r:id="rId16"/>
    <p:sldId id="264" r:id="rId17"/>
    <p:sldId id="265" r:id="rId18"/>
    <p:sldId id="266" r:id="rId19"/>
    <p:sldId id="262" r:id="rId20"/>
    <p:sldId id="263" r:id="rId21"/>
    <p:sldId id="268" r:id="rId22"/>
    <p:sldId id="267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9" r:id="rId31"/>
    <p:sldId id="280" r:id="rId32"/>
    <p:sldId id="281" r:id="rId33"/>
    <p:sldId id="282" r:id="rId34"/>
    <p:sldId id="291" r:id="rId3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81400" autoAdjust="0"/>
  </p:normalViewPr>
  <p:slideViewPr>
    <p:cSldViewPr snapToGrid="0">
      <p:cViewPr varScale="1">
        <p:scale>
          <a:sx n="55" d="100"/>
          <a:sy n="55" d="100"/>
        </p:scale>
        <p:origin x="11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56DBD-9688-4E9C-A9A8-6E1E78C56C8B}" type="datetimeFigureOut">
              <a:rPr lang="de-DE" smtClean="0"/>
              <a:t>21.06.2024</a:t>
            </a:fld>
            <a:endParaRPr lang="de-DE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81925-1509-4AFA-BC2A-027072A5DC17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7968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81925-1509-4AFA-BC2A-027072A5DC1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034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Olhando para o tema . Nos encontramos nesse quadro verde . É nesse espaço de tempo entre o já e o ainda não.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81925-1509-4AFA-BC2A-027072A5DC17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6783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V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81925-1509-4AFA-BC2A-027072A5DC17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355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pt-BR" dirty="0"/>
              <a:t>- Precisamos alcançar um premio</a:t>
            </a:r>
          </a:p>
          <a:p>
            <a:pPr marL="171450" indent="-171450">
              <a:buFontTx/>
              <a:buChar char="-"/>
            </a:pPr>
            <a:r>
              <a:rPr lang="pt-BR" dirty="0"/>
              <a:t>Vamos colher</a:t>
            </a:r>
          </a:p>
          <a:p>
            <a:pPr marL="171450" indent="-171450">
              <a:buFontTx/>
              <a:buChar char="-"/>
            </a:pPr>
            <a:r>
              <a:rPr lang="pt-BR" dirty="0"/>
              <a:t>Receber a promessa</a:t>
            </a:r>
          </a:p>
          <a:p>
            <a:pPr marL="171450" indent="-171450">
              <a:buFontTx/>
              <a:buChar char="-"/>
            </a:pPr>
            <a:r>
              <a:rPr lang="pt-BR" dirty="0"/>
              <a:t>Vamos correr largando as cargas</a:t>
            </a:r>
          </a:p>
          <a:p>
            <a:pPr marL="0" indent="0">
              <a:buFontTx/>
              <a:buNone/>
            </a:pPr>
            <a:r>
              <a:rPr lang="pt-BR" dirty="0"/>
              <a:t>- Vitória</a:t>
            </a:r>
          </a:p>
          <a:p>
            <a:pPr marL="171450" indent="-171450">
              <a:buFontTx/>
              <a:buChar char="-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81925-1509-4AFA-BC2A-027072A5DC17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8125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Bem, mas existe aqueles que não estão nem aí 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81925-1509-4AFA-BC2A-027072A5DC17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0034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Penso na Glorificação de modo bem lúdico.</a:t>
            </a:r>
          </a:p>
          <a:p>
            <a:r>
              <a:rPr lang="pt-BR" dirty="0"/>
              <a:t>Imagine que você foi convidada para uma festa VIP.</a:t>
            </a:r>
          </a:p>
          <a:p>
            <a:r>
              <a:rPr lang="pt-BR" dirty="0"/>
              <a:t>Meses de preparação para estar bem nesse dia. Ganharemos uma nova roupa, maravilhosa. O tapete vermelho será tremendo!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81925-1509-4AFA-BC2A-027072A5DC17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3514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Quantas fases! Quanto cuidado!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81925-1509-4AFA-BC2A-027072A5DC17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50604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Não é julgamento para condenação. Imagine passando no caixa do mercado e depois da conta paga eles te dão cupons para retirar seu premio. </a:t>
            </a:r>
          </a:p>
          <a:p>
            <a:r>
              <a:rPr lang="pt-BR" dirty="0"/>
              <a:t>Alguns tem mais , outros menos..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81925-1509-4AFA-BC2A-027072A5DC17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37454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Voltando as minhas imagens infantis.</a:t>
            </a:r>
          </a:p>
          <a:p>
            <a:r>
              <a:rPr lang="pt-BR" dirty="0"/>
              <a:t>Imagine um aniversário de antigamente, mesa, com um pratinho e chapeuzinho...</a:t>
            </a:r>
          </a:p>
          <a:p>
            <a:r>
              <a:rPr lang="pt-BR" dirty="0"/>
              <a:t>A hora era quem estivesse mais perto do aniversariante.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81925-1509-4AFA-BC2A-027072A5DC17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43819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Mesmo que respondamos que faríamos Jesus Rei por razões egoístas, a GRAÇA nisto, pois o Senhor vai trabalhar em você.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81925-1509-4AFA-BC2A-027072A5DC17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822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Sempre tive preconceito em estudar teologia. Achava que estudando temas avulsos não tinham nada com doutrinas. Brinco com o Marcelo Berti, excelente teólogo, que prefiro ele como pastor, como se uma coisa fosse desassociada da outra.</a:t>
            </a:r>
          </a:p>
          <a:p>
            <a:r>
              <a:rPr lang="pt-BR" dirty="0"/>
              <a:t>Confesso que as situações do dia a dia que tenho vivido, me inclinam a ficar pensado em coisas materiais, gastos, espera irritante de fornecedores, meu bem estar comprometido, mas quando volto meu coração que esses aprendizados, fico extremamente envergonhada.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81925-1509-4AFA-BC2A-027072A5DC1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7196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que dizer desses 2 meses? Que bênção de aulas! Um banquete pra nossas almas!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81925-1509-4AFA-BC2A-027072A5DC1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2672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Vocês receberam uma folha, e canetas?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81925-1509-4AFA-BC2A-027072A5DC1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0440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Quanto a doutrina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81925-1509-4AFA-BC2A-027072A5DC1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4508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Quanto a ação do pecado em mim.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81925-1509-4AFA-BC2A-027072A5DC1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2469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Quanto a eternidade. E a atuação da GRAÇA.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81925-1509-4AFA-BC2A-027072A5DC1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4561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Agora, meu tema é futurístico, temos dificuldade de voltar nossos olhos para o que virá.</a:t>
            </a:r>
          </a:p>
          <a:p>
            <a:r>
              <a:rPr lang="pt-BR" dirty="0"/>
              <a:t>Eu também, em 2020, estive muito doente e uma tarde sozinha no hospital, junto com a Palavra e muito fraca, resolvi pensar na ETERNIDADE. Mas o Deus amoroso me mostrou que eu já era participante da eternidade desde maio de 82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81925-1509-4AFA-BC2A-027072A5DC1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4479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Quanto a minha atuação.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81925-1509-4AFA-BC2A-027072A5DC17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5855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EB3F7E-B67E-DA8C-222E-CF32DD6B4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D5A475-465E-0CA1-D214-DA3523E296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367ABF-1435-49F7-DDFF-D3CBADEE3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7C86-0347-4F91-A5CB-9A80E995A0E5}" type="datetimeFigureOut">
              <a:rPr lang="pt-BR" smtClean="0"/>
              <a:t>21/06/2024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484B39-8799-7306-7FB9-82C495802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C7B3F4-CDDF-0719-6E71-B68A1C48F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D9E0-FAC7-4BAE-8DDC-A5B65FE650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8881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1ADB93-00F9-518E-EEC8-A269E81DD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83F65B9-FFC1-C073-0E53-8D4307896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1089EB4-7F6E-0186-FF14-4FBFCAA5A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7C86-0347-4F91-A5CB-9A80E995A0E5}" type="datetimeFigureOut">
              <a:rPr lang="pt-BR" smtClean="0"/>
              <a:t>21/06/2024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67A3BE-413D-0413-2BD7-77B2FF067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8FAACC-2597-9391-9E7D-C5D5B887B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D9E0-FAC7-4BAE-8DDC-A5B65FE650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9899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48B34F9-D23C-F8FA-9C4E-648F095391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F9D1B48-4D83-F45D-42CC-D3FE6F8DD1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3AC6FC-1F54-DF4C-2F82-6E16ECE97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7C86-0347-4F91-A5CB-9A80E995A0E5}" type="datetimeFigureOut">
              <a:rPr lang="pt-BR" smtClean="0"/>
              <a:t>21/06/2024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E1AB98-702B-AF21-CDD6-1D5D088A0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EF966D-C1F1-573C-5D21-AEA3913D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D9E0-FAC7-4BAE-8DDC-A5B65FE650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496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802A9-B0BE-B882-EB8F-46F884736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D2E273-6DBE-99C8-3AE5-B21789FD5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5AA99B-B25D-48F3-0320-9AE4F6022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7C86-0347-4F91-A5CB-9A80E995A0E5}" type="datetimeFigureOut">
              <a:rPr lang="pt-BR" smtClean="0"/>
              <a:t>21/06/2024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BAD676-D1FE-FDF2-9749-C65B5D62A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3F3765-EC7C-3FF6-CC96-054E11D6D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D9E0-FAC7-4BAE-8DDC-A5B65FE650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488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F62050-0F7C-0A2E-0B7C-33905302E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921EE5-C3F3-D2AF-7423-DE4AE6327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8CE5127-2B95-C704-8656-32C7BE02F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7C86-0347-4F91-A5CB-9A80E995A0E5}" type="datetimeFigureOut">
              <a:rPr lang="pt-BR" smtClean="0"/>
              <a:t>21/06/2024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8BF861-DA8A-A702-D43E-6239FB920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210102-0437-B38A-F1A5-52DE468F9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D9E0-FAC7-4BAE-8DDC-A5B65FE650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5858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C426B-0FB0-EA13-01DB-54CFA089A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EF85AF-0019-6B8B-91C3-62FB6E5827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CD67018-490F-0016-7072-8F765CA351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416AAE9-C6F0-45D0-9C36-B5F6AB6CA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7C86-0347-4F91-A5CB-9A80E995A0E5}" type="datetimeFigureOut">
              <a:rPr lang="pt-BR" smtClean="0"/>
              <a:t>21/06/2024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19E3797-EF85-8B03-25E1-DB43851BC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C628CB5-8DD5-DAE3-1919-B82A2E4F5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D9E0-FAC7-4BAE-8DDC-A5B65FE650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554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4D73A4-DF09-E331-AEA2-C34984A2F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D93A556-8F39-F50B-BE0E-91A18BEDE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43EC1D5-3506-3520-F08C-329FA2DA5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D090634-0EC1-8FEF-6E0B-A3B965417C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31A0B61-727B-7583-270B-CE9484EB0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A52CB7A-BB2C-4DD2-653A-747D799D5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7C86-0347-4F91-A5CB-9A80E995A0E5}" type="datetimeFigureOut">
              <a:rPr lang="pt-BR" smtClean="0"/>
              <a:t>21/06/2024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9D1BB39-D1B1-4294-D6AE-1AD3ADFD7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AC5D34D-8C5B-4E8F-6886-45E6C4188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D9E0-FAC7-4BAE-8DDC-A5B65FE650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34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984C34-BEB8-C7F0-2E76-1CABA3E69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7B96D53-2EEE-35DC-63AC-5C74AC222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7C86-0347-4F91-A5CB-9A80E995A0E5}" type="datetimeFigureOut">
              <a:rPr lang="pt-BR" smtClean="0"/>
              <a:t>21/06/2024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2F70DD3-D9C5-32DA-2F4C-183F3AE66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E56ADBF-476B-324A-9C86-D764250F3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D9E0-FAC7-4BAE-8DDC-A5B65FE650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82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81ED57D-9EB0-6F43-56BC-EFFA91597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7C86-0347-4F91-A5CB-9A80E995A0E5}" type="datetimeFigureOut">
              <a:rPr lang="pt-BR" smtClean="0"/>
              <a:t>21/06/2024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A7C9D85-3435-DB3D-1205-8F206FCB1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62926F0-AF07-A150-7947-7796BCADD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D9E0-FAC7-4BAE-8DDC-A5B65FE650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818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6306A3-896C-C08F-1BDD-24078526D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93DF9F-3941-201B-CC3C-2756252F7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404C30F-C480-EBF5-C59E-75CF50B5D9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EF0823E-EC3A-D0FD-FFF5-7DE3E4A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7C86-0347-4F91-A5CB-9A80E995A0E5}" type="datetimeFigureOut">
              <a:rPr lang="pt-BR" smtClean="0"/>
              <a:t>21/06/2024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1A6D589-A219-FBC6-FB73-A430A2DBD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A568860-E50F-0000-98A0-9B4827673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D9E0-FAC7-4BAE-8DDC-A5B65FE650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0160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93A3AA-2B66-6115-2C4C-F4338EC87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19A33A7-5FF8-1E30-3A05-FCA14FF247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39B5837-A183-B15F-9C4E-5C5666998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97134D4-E7D8-714F-25F0-351BCF66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7C86-0347-4F91-A5CB-9A80E995A0E5}" type="datetimeFigureOut">
              <a:rPr lang="pt-BR" smtClean="0"/>
              <a:t>21/06/2024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3CE7E1D-730D-2096-3C40-9D9F9D0B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E92D58E-B494-2A45-B20A-A7451E767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D9E0-FAC7-4BAE-8DDC-A5B65FE650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128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4B7E901-E30E-7E28-1567-FD75E6764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718B6A4-505A-44E4-EC5C-677DD8283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8D305D-BDB5-E68C-A7B7-8F409B0295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C7C86-0347-4F91-A5CB-9A80E995A0E5}" type="datetimeFigureOut">
              <a:rPr lang="pt-BR" smtClean="0"/>
              <a:t>21/06/2024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CAC40E-CA9C-4FF2-3C51-99CE8D7AE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836862-FAAB-A7AF-ACB1-62E3C309E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3D9E0-FAC7-4BAE-8DDC-A5B65FE650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513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cio.com.br/abandonar/" TargetMode="External"/><Relationship Id="rId2" Type="http://schemas.openxmlformats.org/officeDocument/2006/relationships/hyperlink" Target="https://www.dicio.com.br/renunciar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8436677-D927-600C-7975-49D1D7A3C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775" y="1338262"/>
            <a:ext cx="4362450" cy="418147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4AABD35-0E24-EB69-8E86-ADE88822D0CA}"/>
              </a:ext>
            </a:extLst>
          </p:cNvPr>
          <p:cNvSpPr txBox="1"/>
          <p:nvPr/>
        </p:nvSpPr>
        <p:spPr>
          <a:xfrm>
            <a:off x="3108961" y="216130"/>
            <a:ext cx="628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Sua opinião é muito importante.</a:t>
            </a:r>
          </a:p>
        </p:txBody>
      </p:sp>
    </p:spTree>
    <p:extLst>
      <p:ext uri="{BB962C8B-B14F-4D97-AF65-F5344CB8AC3E}">
        <p14:creationId xmlns:p14="http://schemas.microsoft.com/office/powerpoint/2010/main" val="1509131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A1949BAB-997E-A3BF-B000-D9A53FE6C4DF}"/>
              </a:ext>
            </a:extLst>
          </p:cNvPr>
          <p:cNvGraphicFramePr>
            <a:graphicFrameLocks noGrp="1"/>
          </p:cNvGraphicFramePr>
          <p:nvPr/>
        </p:nvGraphicFramePr>
        <p:xfrm>
          <a:off x="599607" y="953338"/>
          <a:ext cx="10948929" cy="4985418"/>
        </p:xfrm>
        <a:graphic>
          <a:graphicData uri="http://schemas.openxmlformats.org/drawingml/2006/table">
            <a:tbl>
              <a:tblPr firstRow="1" firstCol="1" bandRow="1"/>
              <a:tblGrid>
                <a:gridCol w="1061553">
                  <a:extLst>
                    <a:ext uri="{9D8B030D-6E8A-4147-A177-3AD203B41FA5}">
                      <a16:colId xmlns:a16="http://schemas.microsoft.com/office/drawing/2014/main" val="3950553199"/>
                    </a:ext>
                  </a:extLst>
                </a:gridCol>
                <a:gridCol w="2240397">
                  <a:extLst>
                    <a:ext uri="{9D8B030D-6E8A-4147-A177-3AD203B41FA5}">
                      <a16:colId xmlns:a16="http://schemas.microsoft.com/office/drawing/2014/main" val="3542985098"/>
                    </a:ext>
                  </a:extLst>
                </a:gridCol>
                <a:gridCol w="1856086">
                  <a:extLst>
                    <a:ext uri="{9D8B030D-6E8A-4147-A177-3AD203B41FA5}">
                      <a16:colId xmlns:a16="http://schemas.microsoft.com/office/drawing/2014/main" val="31520073"/>
                    </a:ext>
                  </a:extLst>
                </a:gridCol>
                <a:gridCol w="1882538">
                  <a:extLst>
                    <a:ext uri="{9D8B030D-6E8A-4147-A177-3AD203B41FA5}">
                      <a16:colId xmlns:a16="http://schemas.microsoft.com/office/drawing/2014/main" val="1776595875"/>
                    </a:ext>
                  </a:extLst>
                </a:gridCol>
                <a:gridCol w="2072107">
                  <a:extLst>
                    <a:ext uri="{9D8B030D-6E8A-4147-A177-3AD203B41FA5}">
                      <a16:colId xmlns:a16="http://schemas.microsoft.com/office/drawing/2014/main" val="429557320"/>
                    </a:ext>
                  </a:extLst>
                </a:gridCol>
                <a:gridCol w="1836248">
                  <a:extLst>
                    <a:ext uri="{9D8B030D-6E8A-4147-A177-3AD203B41FA5}">
                      <a16:colId xmlns:a16="http://schemas.microsoft.com/office/drawing/2014/main" val="2501112258"/>
                    </a:ext>
                  </a:extLst>
                </a:gridCol>
              </a:tblGrid>
              <a:tr h="795625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4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40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Morta</a:t>
                      </a:r>
                      <a:endParaRPr lang="pt-BR" sz="3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36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Passado</a:t>
                      </a:r>
                      <a:endParaRPr lang="pt-BR" sz="29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36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Presente</a:t>
                      </a:r>
                      <a:endParaRPr lang="pt-BR" sz="29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36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Futuro</a:t>
                      </a:r>
                      <a:r>
                        <a:rPr lang="pt-BR" sz="18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9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493542"/>
                  </a:ext>
                </a:extLst>
              </a:tr>
              <a:tr h="360234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4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 a graça</a:t>
                      </a:r>
                      <a:endParaRPr lang="pt-BR" sz="3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4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JUSTIFICADO</a:t>
                      </a:r>
                      <a:endParaRPr lang="pt-BR" sz="29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SANTIFICADO</a:t>
                      </a:r>
                      <a:endParaRPr lang="pt-BR" sz="29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2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GLORIFICADO</a:t>
                      </a:r>
                      <a:endParaRPr lang="pt-BR" sz="22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350012"/>
                  </a:ext>
                </a:extLst>
              </a:tr>
              <a:tr h="948867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4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PECADO COM TOTAL PODER</a:t>
                      </a:r>
                      <a:endParaRPr lang="pt-BR" sz="3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LIVRE DA CULPA DO PECADO</a:t>
                      </a:r>
                      <a:endParaRPr lang="pt-BR" sz="22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LIVRE DO PODER DO PECADO</a:t>
                      </a:r>
                      <a:endParaRPr lang="pt-BR" sz="22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LIVRE DA PRESENÇA DO PECADO</a:t>
                      </a:r>
                      <a:endParaRPr lang="pt-BR" sz="22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0925871"/>
                  </a:ext>
                </a:extLst>
              </a:tr>
              <a:tr h="654550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4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ETERNAMENTE MORTA</a:t>
                      </a:r>
                      <a:endParaRPr lang="pt-BR" sz="3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0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Início da vida eterna</a:t>
                      </a:r>
                      <a:endParaRPr lang="pt-BR" sz="32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Continuidade da vida eterna</a:t>
                      </a:r>
                      <a:endParaRPr lang="pt-BR" sz="32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0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Vida eterna perfeita</a:t>
                      </a:r>
                      <a:endParaRPr lang="pt-BR" sz="32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564560"/>
                  </a:ext>
                </a:extLst>
              </a:tr>
              <a:tr h="1831817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4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 Espírito Santo e o diabo</a:t>
                      </a:r>
                      <a:endParaRPr lang="pt-BR" sz="3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Não posso fazer nada. Tudo providenciado por Cristo.</a:t>
                      </a:r>
                      <a:endParaRPr lang="pt-BR" sz="29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8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Preciso deixar o E.S trabalhar em mim para que eu rejeite o pecado dia a dia. Ação em conjunto.</a:t>
                      </a:r>
                      <a:endParaRPr lang="pt-BR" sz="29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8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Deus está preparando e nos esperando num novo lugar e com um novo corpo.</a:t>
                      </a:r>
                      <a:endParaRPr lang="pt-BR" sz="29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8591576"/>
                  </a:ext>
                </a:extLst>
              </a:tr>
            </a:tbl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2C420AF3-8DA9-2A93-9C46-C8761F82C430}"/>
              </a:ext>
            </a:extLst>
          </p:cNvPr>
          <p:cNvSpPr/>
          <p:nvPr/>
        </p:nvSpPr>
        <p:spPr>
          <a:xfrm>
            <a:off x="4661941" y="1214204"/>
            <a:ext cx="284813" cy="4458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61704D7-E457-6A35-D781-EE8D4F158721}"/>
              </a:ext>
            </a:extLst>
          </p:cNvPr>
          <p:cNvSpPr/>
          <p:nvPr/>
        </p:nvSpPr>
        <p:spPr>
          <a:xfrm rot="16200000">
            <a:off x="4666572" y="1563608"/>
            <a:ext cx="275551" cy="17538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eta: Circular 9">
            <a:extLst>
              <a:ext uri="{FF2B5EF4-FFF2-40B4-BE49-F238E27FC236}">
                <a16:creationId xmlns:a16="http://schemas.microsoft.com/office/drawing/2014/main" id="{A6CF9EFD-604F-471C-B74D-652B068A2572}"/>
              </a:ext>
            </a:extLst>
          </p:cNvPr>
          <p:cNvSpPr/>
          <p:nvPr/>
        </p:nvSpPr>
        <p:spPr>
          <a:xfrm>
            <a:off x="3177914" y="131895"/>
            <a:ext cx="1424066" cy="1334125"/>
          </a:xfrm>
          <a:prstGeom prst="circular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Graça</a:t>
            </a:r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1" name="Seta: Circular 10">
            <a:extLst>
              <a:ext uri="{FF2B5EF4-FFF2-40B4-BE49-F238E27FC236}">
                <a16:creationId xmlns:a16="http://schemas.microsoft.com/office/drawing/2014/main" id="{3A98C45B-B4FA-848D-6098-3FFA05031E12}"/>
              </a:ext>
            </a:extLst>
          </p:cNvPr>
          <p:cNvSpPr/>
          <p:nvPr/>
        </p:nvSpPr>
        <p:spPr>
          <a:xfrm>
            <a:off x="5054183" y="196334"/>
            <a:ext cx="1424066" cy="1334125"/>
          </a:xfrm>
          <a:prstGeom prst="circular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Graça</a:t>
            </a:r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Seta: Circular 11">
            <a:extLst>
              <a:ext uri="{FF2B5EF4-FFF2-40B4-BE49-F238E27FC236}">
                <a16:creationId xmlns:a16="http://schemas.microsoft.com/office/drawing/2014/main" id="{54BEE0A0-A193-F7A8-1230-DBEC292D600F}"/>
              </a:ext>
            </a:extLst>
          </p:cNvPr>
          <p:cNvSpPr/>
          <p:nvPr/>
        </p:nvSpPr>
        <p:spPr>
          <a:xfrm>
            <a:off x="6930452" y="196334"/>
            <a:ext cx="1424066" cy="1334125"/>
          </a:xfrm>
          <a:prstGeom prst="circular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Graça</a:t>
            </a:r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Seta: Circular 12">
            <a:extLst>
              <a:ext uri="{FF2B5EF4-FFF2-40B4-BE49-F238E27FC236}">
                <a16:creationId xmlns:a16="http://schemas.microsoft.com/office/drawing/2014/main" id="{D034C8FD-5A9D-6D80-1453-28EE215ABD7A}"/>
              </a:ext>
            </a:extLst>
          </p:cNvPr>
          <p:cNvSpPr/>
          <p:nvPr/>
        </p:nvSpPr>
        <p:spPr>
          <a:xfrm>
            <a:off x="9011586" y="196334"/>
            <a:ext cx="1424066" cy="1334125"/>
          </a:xfrm>
          <a:prstGeom prst="circular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Graça</a:t>
            </a:r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" name="Seta: para a Esquerda 13">
            <a:extLst>
              <a:ext uri="{FF2B5EF4-FFF2-40B4-BE49-F238E27FC236}">
                <a16:creationId xmlns:a16="http://schemas.microsoft.com/office/drawing/2014/main" id="{D6747855-A3F5-C65B-FF32-B1144DD79C91}"/>
              </a:ext>
            </a:extLst>
          </p:cNvPr>
          <p:cNvSpPr/>
          <p:nvPr/>
        </p:nvSpPr>
        <p:spPr>
          <a:xfrm>
            <a:off x="210112" y="5904662"/>
            <a:ext cx="4017364" cy="655089"/>
          </a:xfrm>
          <a:prstGeom prst="lef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ETERNIDADE = MORTE</a:t>
            </a:r>
          </a:p>
        </p:txBody>
      </p:sp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2E6910EB-C823-AFB7-357A-B8E3B8DDC6FF}"/>
              </a:ext>
            </a:extLst>
          </p:cNvPr>
          <p:cNvSpPr/>
          <p:nvPr/>
        </p:nvSpPr>
        <p:spPr>
          <a:xfrm>
            <a:off x="5681272" y="5938756"/>
            <a:ext cx="5782320" cy="655089"/>
          </a:xfrm>
          <a:prstGeom prst="rightArrow">
            <a:avLst/>
          </a:prstGeom>
          <a:solidFill>
            <a:srgbClr val="DAA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ETERNIDADE = VIDA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887132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7DFA644-6DC8-4EAE-BFA9-A29A29924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440" y="0"/>
            <a:ext cx="9464040" cy="4365592"/>
          </a:xfrm>
          <a:prstGeom prst="rect">
            <a:avLst/>
          </a:prstGeom>
        </p:spPr>
      </p:pic>
      <p:sp>
        <p:nvSpPr>
          <p:cNvPr id="4" name="Seta: Pentágono 3">
            <a:extLst>
              <a:ext uri="{FF2B5EF4-FFF2-40B4-BE49-F238E27FC236}">
                <a16:creationId xmlns:a16="http://schemas.microsoft.com/office/drawing/2014/main" id="{EE42902B-2126-4C09-9E6B-5DF3FD4C7D0B}"/>
              </a:ext>
            </a:extLst>
          </p:cNvPr>
          <p:cNvSpPr/>
          <p:nvPr/>
        </p:nvSpPr>
        <p:spPr>
          <a:xfrm>
            <a:off x="6971426" y="4836239"/>
            <a:ext cx="3312826" cy="1906793"/>
          </a:xfrm>
          <a:prstGeom prst="homePlate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rgbClr val="0FBD49"/>
                </a:solidFill>
              </a:rPr>
              <a:t>PERSEVERANÇA</a:t>
            </a:r>
            <a:endParaRPr lang="de-DE" b="1" dirty="0">
              <a:solidFill>
                <a:srgbClr val="0FBD49"/>
              </a:solidFill>
            </a:endParaRPr>
          </a:p>
          <a:p>
            <a:pPr algn="ctr"/>
            <a:endParaRPr lang="de-DE" dirty="0"/>
          </a:p>
        </p:txBody>
      </p:sp>
      <p:sp>
        <p:nvSpPr>
          <p:cNvPr id="6" name="Seta: para Cima 5">
            <a:extLst>
              <a:ext uri="{FF2B5EF4-FFF2-40B4-BE49-F238E27FC236}">
                <a16:creationId xmlns:a16="http://schemas.microsoft.com/office/drawing/2014/main" id="{92F56ED2-0484-43CF-A298-74F285FC24AC}"/>
              </a:ext>
            </a:extLst>
          </p:cNvPr>
          <p:cNvSpPr/>
          <p:nvPr/>
        </p:nvSpPr>
        <p:spPr>
          <a:xfrm>
            <a:off x="7772400" y="4238860"/>
            <a:ext cx="411480" cy="876968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Cima 6">
            <a:extLst>
              <a:ext uri="{FF2B5EF4-FFF2-40B4-BE49-F238E27FC236}">
                <a16:creationId xmlns:a16="http://schemas.microsoft.com/office/drawing/2014/main" id="{64027B0B-FD83-4487-B140-950C8BB4DDEA}"/>
              </a:ext>
            </a:extLst>
          </p:cNvPr>
          <p:cNvSpPr/>
          <p:nvPr/>
        </p:nvSpPr>
        <p:spPr>
          <a:xfrm>
            <a:off x="9372600" y="4238860"/>
            <a:ext cx="411480" cy="876968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8872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AFEB26-89EB-D307-FD5E-979E0E4C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latin typeface="Arial Black" panose="020B0A04020102020204" pitchFamily="34" charset="0"/>
              </a:rPr>
              <a:t>Eternamente supridos!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9611AE-91EA-A2D2-0683-CB1A0F5AC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914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>
                <a:latin typeface="Arial "/>
              </a:rPr>
              <a:t>Perseverança:</a:t>
            </a:r>
          </a:p>
          <a:p>
            <a:pPr marL="0" indent="0">
              <a:buNone/>
            </a:pPr>
            <a:endParaRPr lang="pt-BR" sz="3200" dirty="0">
              <a:solidFill>
                <a:srgbClr val="111111"/>
              </a:solidFill>
              <a:highlight>
                <a:srgbClr val="FFFFFF"/>
              </a:highlight>
              <a:latin typeface="Arial "/>
            </a:endParaRPr>
          </a:p>
          <a:p>
            <a:pPr marL="0" indent="0">
              <a:buNone/>
            </a:pPr>
            <a:r>
              <a:rPr lang="pt-BR" sz="3200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Arial "/>
              </a:rPr>
              <a:t>persistir; ser constante; conservar-se; continuar (de alguma forma ou maneira); insistir...</a:t>
            </a:r>
          </a:p>
          <a:p>
            <a:pPr marL="0" indent="0">
              <a:buNone/>
            </a:pPr>
            <a:endParaRPr lang="pt-BR" sz="3200" dirty="0">
              <a:solidFill>
                <a:srgbClr val="111111"/>
              </a:solidFill>
              <a:highlight>
                <a:srgbClr val="FFFFFF"/>
              </a:highlight>
              <a:latin typeface="Arial "/>
            </a:endParaRPr>
          </a:p>
          <a:p>
            <a:pPr marL="0" indent="0">
              <a:buNone/>
            </a:pPr>
            <a:r>
              <a:rPr lang="pt-BR" sz="3200" b="0" i="0" dirty="0">
                <a:effectLst/>
                <a:highlight>
                  <a:srgbClr val="FFFFFF"/>
                </a:highlight>
                <a:latin typeface="Arial "/>
              </a:rPr>
              <a:t>Perseverar é o contrário de: </a:t>
            </a:r>
            <a:r>
              <a:rPr lang="pt-BR" sz="3200" b="0" i="0" dirty="0">
                <a:effectLst/>
                <a:highlight>
                  <a:srgbClr val="FFFFFF"/>
                </a:highlight>
                <a:latin typeface="Arial 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renunciar</a:t>
            </a:r>
            <a:r>
              <a:rPr lang="pt-BR" sz="3200" b="0" i="0" dirty="0">
                <a:effectLst/>
                <a:highlight>
                  <a:srgbClr val="FFFFFF"/>
                </a:highlight>
                <a:latin typeface="Arial "/>
              </a:rPr>
              <a:t>, </a:t>
            </a:r>
            <a:r>
              <a:rPr lang="pt-BR" sz="3200" b="0" i="0" dirty="0">
                <a:effectLst/>
                <a:highlight>
                  <a:srgbClr val="FFFFFF"/>
                </a:highlight>
                <a:latin typeface="Arial 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abandonar</a:t>
            </a:r>
            <a:r>
              <a:rPr lang="pt-BR" sz="3200" b="0" i="0" dirty="0">
                <a:effectLst/>
                <a:highlight>
                  <a:srgbClr val="FFFFFF"/>
                </a:highlight>
                <a:latin typeface="Arial "/>
              </a:rPr>
              <a:t>.</a:t>
            </a:r>
            <a:endParaRPr lang="pt-BR" sz="3200" dirty="0"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3402071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B37345-6932-FE10-B1F9-BD3423E83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6000" dirty="0">
                <a:latin typeface="Arial Black" panose="020B0A04020102020204" pitchFamily="34" charset="0"/>
              </a:rPr>
              <a:t>Perseverança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52331F-E7C8-2411-C53B-7746CA69C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925" y="157079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pt-BR" sz="3200" dirty="0">
                <a:latin typeface="Arial "/>
              </a:rPr>
              <a:t>Estamos acostumados com coisas que deterioram.</a:t>
            </a:r>
          </a:p>
          <a:p>
            <a:r>
              <a:rPr lang="pt-BR" sz="3200" dirty="0">
                <a:latin typeface="Arial "/>
              </a:rPr>
              <a:t>Perseverar para nós é difícil (tratamento de saúde, faculdade, relacionamento, pureza, regime alimentar, </a:t>
            </a:r>
            <a:r>
              <a:rPr lang="pt-BR" sz="3200" dirty="0" err="1">
                <a:latin typeface="Arial "/>
              </a:rPr>
              <a:t>etc</a:t>
            </a:r>
            <a:r>
              <a:rPr lang="pt-BR" sz="3200" dirty="0">
                <a:latin typeface="Arial "/>
              </a:rPr>
              <a:t>).</a:t>
            </a:r>
          </a:p>
          <a:p>
            <a:r>
              <a:rPr lang="pt-BR" sz="3200" dirty="0">
                <a:latin typeface="Arial "/>
              </a:rPr>
              <a:t>Como a salvação é um presente, é difícil para nós imaginar um presente que não nos decepcione com o passar do tempo.</a:t>
            </a:r>
          </a:p>
          <a:p>
            <a:r>
              <a:rPr lang="pt-BR" sz="3200" dirty="0">
                <a:latin typeface="Arial "/>
              </a:rPr>
              <a:t>Mas a perseverança que estamos falando é assegurada por Deus.</a:t>
            </a:r>
          </a:p>
        </p:txBody>
      </p:sp>
    </p:spTree>
    <p:extLst>
      <p:ext uri="{BB962C8B-B14F-4D97-AF65-F5344CB8AC3E}">
        <p14:creationId xmlns:p14="http://schemas.microsoft.com/office/powerpoint/2010/main" val="2148698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948D3F-A5A4-244C-D6E6-DE7278E5E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5400" dirty="0">
                <a:latin typeface="Arial Black" panose="020B0A04020102020204" pitchFamily="34" charset="0"/>
              </a:rPr>
              <a:t>Perseverança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8E7B2F-0C8F-655F-7BF0-10FA79120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Arial "/>
              </a:rPr>
              <a:t>A perseverança dos santos descreve </a:t>
            </a:r>
            <a:r>
              <a:rPr lang="pt-BR" sz="3200" dirty="0">
                <a:solidFill>
                  <a:srgbClr val="C00000"/>
                </a:solidFill>
                <a:latin typeface="Arial "/>
              </a:rPr>
              <a:t>o processo pelo qual Deus guarda cada um dos seus filhos adotivos</a:t>
            </a:r>
            <a:r>
              <a:rPr lang="pt-BR" sz="3200" dirty="0">
                <a:latin typeface="Arial "/>
              </a:rPr>
              <a:t>, e a glorificação descreve a benção final.</a:t>
            </a:r>
          </a:p>
          <a:p>
            <a:pPr marL="0" indent="0">
              <a:buNone/>
            </a:pPr>
            <a:endParaRPr lang="pt-BR" sz="3200" dirty="0">
              <a:latin typeface="Arial "/>
            </a:endParaRPr>
          </a:p>
          <a:p>
            <a:r>
              <a:rPr lang="pt-BR" sz="3200" dirty="0">
                <a:latin typeface="Arial "/>
              </a:rPr>
              <a:t>Não é o nosso amor por Deus que nos mantém até o final, mas sim o amor inabalável de Deus por nós!</a:t>
            </a:r>
          </a:p>
        </p:txBody>
      </p:sp>
    </p:spTree>
    <p:extLst>
      <p:ext uri="{BB962C8B-B14F-4D97-AF65-F5344CB8AC3E}">
        <p14:creationId xmlns:p14="http://schemas.microsoft.com/office/powerpoint/2010/main" val="354269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19F52-3420-43D5-F88B-04E8342DD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5400" dirty="0">
                <a:latin typeface="Arial Black" panose="020B0A04020102020204" pitchFamily="34" charset="0"/>
              </a:rPr>
              <a:t>Perseverança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7EA782-9B52-B7A3-B4A2-CF9B02D7F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803" y="1375920"/>
            <a:ext cx="11892197" cy="4351338"/>
          </a:xfrm>
          <a:solidFill>
            <a:schemeClr val="bg1">
              <a:alpha val="38000"/>
            </a:schemeClr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t-BR" dirty="0">
                <a:latin typeface="Arial "/>
              </a:rPr>
              <a:t>Explicando o quadro através de </a:t>
            </a:r>
            <a:r>
              <a:rPr lang="pt-BR" dirty="0" err="1">
                <a:latin typeface="Arial "/>
              </a:rPr>
              <a:t>Rm</a:t>
            </a:r>
            <a:r>
              <a:rPr lang="pt-BR" dirty="0">
                <a:latin typeface="Arial "/>
              </a:rPr>
              <a:t> 8: 28-39</a:t>
            </a:r>
          </a:p>
          <a:p>
            <a:pPr marL="0" indent="0">
              <a:buNone/>
            </a:pPr>
            <a:endParaRPr lang="pt-BR" dirty="0">
              <a:latin typeface="Arial "/>
            </a:endParaRPr>
          </a:p>
          <a:p>
            <a:pPr marL="0" indent="0">
              <a:buNone/>
            </a:pPr>
            <a:r>
              <a:rPr lang="pt-BR" b="1" dirty="0">
                <a:latin typeface="Arial "/>
              </a:rPr>
              <a:t>1 - A OBRA REDENTORA DE DEUS NO CORAÇÃO E NA VIDA DE SEUS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b="1" dirty="0">
                <a:latin typeface="Arial "/>
              </a:rPr>
              <a:t>     FILHOS, É ALGO QUE NINGUÉM PODE PARAR</a:t>
            </a:r>
          </a:p>
          <a:p>
            <a:pPr marL="0" indent="0">
              <a:buNone/>
            </a:pPr>
            <a:endParaRPr lang="pt-BR" dirty="0">
              <a:latin typeface="Arial "/>
            </a:endParaRPr>
          </a:p>
          <a:p>
            <a:pPr marL="0" indent="0">
              <a:buNone/>
            </a:pPr>
            <a:r>
              <a:rPr lang="pt-BR" baseline="30000" dirty="0">
                <a:latin typeface="Arial "/>
              </a:rPr>
              <a:t>29 </a:t>
            </a:r>
            <a:r>
              <a:rPr lang="pt-BR" dirty="0">
                <a:latin typeface="Arial "/>
              </a:rPr>
              <a:t>Pois Deus conheceu de antemão os seus e os predestinou para se tornarem semelhantes à imagem de seu Filho, a fim de que ele fosse o primeiro entre muitos irmãos.</a:t>
            </a:r>
          </a:p>
          <a:p>
            <a:pPr marL="0" indent="0">
              <a:buNone/>
            </a:pPr>
            <a:r>
              <a:rPr lang="pt-BR" baseline="30000" dirty="0">
                <a:latin typeface="Arial "/>
              </a:rPr>
              <a:t>30</a:t>
            </a:r>
            <a:r>
              <a:rPr lang="pt-BR" dirty="0">
                <a:latin typeface="Arial "/>
              </a:rPr>
              <a:t> Depois de </a:t>
            </a:r>
            <a:r>
              <a:rPr lang="pt-BR" dirty="0" err="1">
                <a:latin typeface="Arial "/>
              </a:rPr>
              <a:t>predestiná-los</a:t>
            </a:r>
            <a:r>
              <a:rPr lang="pt-BR" dirty="0">
                <a:latin typeface="Arial "/>
              </a:rPr>
              <a:t> ele os chamou, e depois de chamá-los, os declarou justos, e depois de declará-los justos, lhes deu sua glória.</a:t>
            </a:r>
          </a:p>
        </p:txBody>
      </p:sp>
    </p:spTree>
    <p:extLst>
      <p:ext uri="{BB962C8B-B14F-4D97-AF65-F5344CB8AC3E}">
        <p14:creationId xmlns:p14="http://schemas.microsoft.com/office/powerpoint/2010/main" val="1384751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7C090A-407B-DD93-2219-37F317C69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150" y="479685"/>
            <a:ext cx="10897850" cy="4767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dirty="0"/>
              <a:t>2 - </a:t>
            </a:r>
            <a:r>
              <a:rPr lang="pt-BR" sz="3600" b="1" dirty="0"/>
              <a:t>DEUS EXERCE SUA SOBERANIA EM PROL DO BEM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3600" b="1" dirty="0"/>
              <a:t>      REDENTIVO DE SEUS FILHOS</a:t>
            </a:r>
          </a:p>
          <a:p>
            <a:pPr marL="0" indent="0">
              <a:buNone/>
            </a:pPr>
            <a:endParaRPr lang="pt-BR" sz="3600" dirty="0"/>
          </a:p>
          <a:p>
            <a:pPr marL="0" indent="0">
              <a:buNone/>
            </a:pPr>
            <a:r>
              <a:rPr lang="pt-BR" sz="3600" baseline="30000" dirty="0"/>
              <a:t>28 </a:t>
            </a:r>
            <a:r>
              <a:rPr lang="pt-BR" sz="3600" dirty="0"/>
              <a:t>E sabemos que Deus faz todas as coisas cooperarem para o bem daqueles que o amam e que são chamados de acordo com seu propósito.</a:t>
            </a:r>
          </a:p>
        </p:txBody>
      </p:sp>
    </p:spTree>
    <p:extLst>
      <p:ext uri="{BB962C8B-B14F-4D97-AF65-F5344CB8AC3E}">
        <p14:creationId xmlns:p14="http://schemas.microsoft.com/office/powerpoint/2010/main" val="3772669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B7A53E-DD33-086F-FECA-A156FC9E7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777" y="926215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BR" sz="3200" dirty="0">
                <a:latin typeface="Arial "/>
              </a:rPr>
              <a:t>3 - </a:t>
            </a:r>
            <a:r>
              <a:rPr lang="pt-BR" sz="3200" b="1" dirty="0">
                <a:latin typeface="Arial "/>
              </a:rPr>
              <a:t>AO LONGO DO CAMINHO, DEUS SURPIRÁ TUDO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3200" b="1" dirty="0">
                <a:latin typeface="Arial "/>
              </a:rPr>
              <a:t>     DE QUE SEUS FILHOS PRECISAM</a:t>
            </a:r>
          </a:p>
          <a:p>
            <a:pPr marL="0" indent="0">
              <a:spcBef>
                <a:spcPts val="0"/>
              </a:spcBef>
              <a:buNone/>
            </a:pPr>
            <a:endParaRPr lang="pt-BR" sz="3200" dirty="0">
              <a:latin typeface="Arial 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3200" baseline="30000" dirty="0">
                <a:latin typeface="Arial "/>
              </a:rPr>
              <a:t>31 </a:t>
            </a:r>
            <a:r>
              <a:rPr lang="pt-BR" sz="3200" dirty="0">
                <a:latin typeface="Arial "/>
              </a:rPr>
              <a:t>Que podemos dizer diante de coisas tão maravilhosas? Se Deus é por nós, quem será contra nós?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3200" baseline="30000" dirty="0">
                <a:latin typeface="Arial "/>
              </a:rPr>
              <a:t>32 </a:t>
            </a:r>
            <a:r>
              <a:rPr lang="pt-BR" sz="3200" dirty="0">
                <a:latin typeface="Arial "/>
              </a:rPr>
              <a:t>Se ele não poupou nem mesmo seu próprio Filho, mas o entregou por todos nós, acaso não nos dará todas as outras coisas?</a:t>
            </a:r>
          </a:p>
          <a:p>
            <a:pPr marL="0" indent="0">
              <a:spcBef>
                <a:spcPts val="0"/>
              </a:spcBef>
              <a:buNone/>
            </a:pPr>
            <a:endParaRPr lang="pt-BR" sz="3200" dirty="0"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931671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2546AD-C9B5-E5A0-3668-97C9F60CB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905" y="776314"/>
            <a:ext cx="10515600" cy="456018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BR" sz="3200" dirty="0">
                <a:latin typeface="Arial "/>
              </a:rPr>
              <a:t>4 - </a:t>
            </a:r>
            <a:r>
              <a:rPr lang="pt-BR" sz="3200" b="1" dirty="0">
                <a:latin typeface="Arial "/>
              </a:rPr>
              <a:t>NINGUÉM PODE FAZER ACUSAÇÃO CONTRA OS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3200" b="1" dirty="0">
                <a:latin typeface="Arial "/>
              </a:rPr>
              <a:t>     FILHOS DE DEUS</a:t>
            </a:r>
          </a:p>
          <a:p>
            <a:pPr marL="0" indent="0">
              <a:buNone/>
            </a:pPr>
            <a:endParaRPr lang="pt-BR" sz="3200" dirty="0">
              <a:latin typeface="Arial "/>
            </a:endParaRPr>
          </a:p>
          <a:p>
            <a:pPr marL="0" indent="0">
              <a:buNone/>
            </a:pPr>
            <a:r>
              <a:rPr lang="pt-BR" sz="3200" baseline="30000" dirty="0">
                <a:latin typeface="Arial "/>
              </a:rPr>
              <a:t>33 </a:t>
            </a:r>
            <a:r>
              <a:rPr lang="pt-BR" sz="3200" dirty="0">
                <a:latin typeface="Arial "/>
              </a:rPr>
              <a:t>Quem se atreve a acusar os escolhidos de Deus? Ninguém, pois o próprio Deus nos declara justos diante dele.</a:t>
            </a:r>
          </a:p>
          <a:p>
            <a:pPr marL="0" indent="0">
              <a:buNone/>
            </a:pPr>
            <a:r>
              <a:rPr lang="pt-BR" sz="3200" baseline="30000" dirty="0">
                <a:latin typeface="Arial "/>
              </a:rPr>
              <a:t>34 </a:t>
            </a:r>
            <a:r>
              <a:rPr lang="pt-BR" sz="3200" dirty="0">
                <a:latin typeface="Arial "/>
              </a:rPr>
              <a:t>Quem nos condenará, então? Ninguém, pois Cristo Jesus morreu e ressuscitou e está sentado no lugar de honra, à direita de Deus, intercedendo por nós.</a:t>
            </a:r>
          </a:p>
          <a:p>
            <a:pPr marL="0" indent="0">
              <a:buNone/>
            </a:pPr>
            <a:endParaRPr lang="pt-BR" sz="3200" dirty="0"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2921626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F0DBCC-DC2D-4779-C235-11B9A1D8C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954" y="296627"/>
            <a:ext cx="10515600" cy="529470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BR" sz="3200" dirty="0">
                <a:latin typeface="Arial "/>
              </a:rPr>
              <a:t>5 - </a:t>
            </a:r>
            <a:r>
              <a:rPr lang="pt-BR" sz="3200" b="1" dirty="0">
                <a:latin typeface="Arial "/>
              </a:rPr>
              <a:t>NADA PODE SEPARAR OS FILHOS DE DEUS DO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3200" b="1" dirty="0">
                <a:latin typeface="Arial "/>
              </a:rPr>
              <a:t>     SEU AMOR</a:t>
            </a:r>
          </a:p>
          <a:p>
            <a:pPr marL="0" indent="0">
              <a:spcBef>
                <a:spcPts val="0"/>
              </a:spcBef>
              <a:buNone/>
            </a:pPr>
            <a:endParaRPr lang="pt-BR" sz="3200" dirty="0">
              <a:latin typeface="Arial 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3200" baseline="30000" dirty="0">
                <a:latin typeface="Arial "/>
              </a:rPr>
              <a:t>35 </a:t>
            </a:r>
            <a:r>
              <a:rPr lang="pt-BR" sz="3200" dirty="0">
                <a:latin typeface="Arial "/>
              </a:rPr>
              <a:t>O que nos separará do amor de Cristo? Serão aflições ou calamidades, perseguições ou fome, miséria, perigo ou ameaças de morte?</a:t>
            </a:r>
          </a:p>
          <a:p>
            <a:pPr marL="0" indent="0">
              <a:spcBef>
                <a:spcPts val="0"/>
              </a:spcBef>
              <a:buNone/>
            </a:pPr>
            <a:endParaRPr lang="pt-BR" sz="3200" dirty="0">
              <a:latin typeface="Arial 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3200" baseline="30000" dirty="0">
                <a:latin typeface="Arial "/>
              </a:rPr>
              <a:t>36</a:t>
            </a:r>
            <a:r>
              <a:rPr lang="pt-BR" sz="3200" dirty="0">
                <a:latin typeface="Arial "/>
              </a:rPr>
              <a:t> Como dizem as Escrituras: "Por causa de ti, enfrentamos a morte todos os dias; somos como ovelhas levadas para o matadouro".</a:t>
            </a:r>
          </a:p>
          <a:p>
            <a:pPr marL="0" indent="0">
              <a:spcBef>
                <a:spcPts val="0"/>
              </a:spcBef>
              <a:buNone/>
            </a:pPr>
            <a:endParaRPr lang="pt-BR" sz="3200" dirty="0">
              <a:latin typeface="Arial 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3200" baseline="30000" dirty="0">
                <a:latin typeface="Arial "/>
              </a:rPr>
              <a:t>37</a:t>
            </a:r>
            <a:r>
              <a:rPr lang="pt-BR" sz="3200" dirty="0">
                <a:latin typeface="Arial "/>
              </a:rPr>
              <a:t> Mas, apesar de tudo isso, somos mais que vencedores por meio daquele que nos amou.</a:t>
            </a:r>
          </a:p>
        </p:txBody>
      </p:sp>
    </p:spTree>
    <p:extLst>
      <p:ext uri="{BB962C8B-B14F-4D97-AF65-F5344CB8AC3E}">
        <p14:creationId xmlns:p14="http://schemas.microsoft.com/office/powerpoint/2010/main" val="1921220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01AC7A-F10F-AD99-7921-C90878745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406400"/>
            <a:ext cx="11887200" cy="2387600"/>
          </a:xfrm>
        </p:spPr>
        <p:txBody>
          <a:bodyPr/>
          <a:lstStyle/>
          <a:p>
            <a:r>
              <a:rPr lang="pt-BR" dirty="0">
                <a:latin typeface="Arial Black" panose="020B0A04020102020204" pitchFamily="34" charset="0"/>
              </a:rPr>
              <a:t>Perseverança / Eternidade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412D25E-07FA-3A4E-700B-19BA07B167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94000"/>
            <a:ext cx="9144000" cy="1655762"/>
          </a:xfrm>
        </p:spPr>
        <p:txBody>
          <a:bodyPr>
            <a:normAutofit/>
          </a:bodyPr>
          <a:lstStyle/>
          <a:p>
            <a:endParaRPr lang="pt-BR" sz="2800" dirty="0">
              <a:latin typeface="Arial Black" panose="020B0A04020102020204" pitchFamily="34" charset="0"/>
            </a:endParaRPr>
          </a:p>
          <a:p>
            <a:r>
              <a:rPr lang="pt-BR" sz="2800" dirty="0">
                <a:latin typeface="Arial Black" panose="020B0A04020102020204" pitchFamily="34" charset="0"/>
              </a:rPr>
              <a:t>ETERNAMENTE SUPRIDAS!</a:t>
            </a:r>
          </a:p>
        </p:txBody>
      </p:sp>
    </p:spTree>
    <p:extLst>
      <p:ext uri="{BB962C8B-B14F-4D97-AF65-F5344CB8AC3E}">
        <p14:creationId xmlns:p14="http://schemas.microsoft.com/office/powerpoint/2010/main" val="1542195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C42718-4C11-0C3B-BA99-F622F7392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856" y="476508"/>
            <a:ext cx="10515600" cy="5039871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t-BR" sz="4000" baseline="30000" dirty="0">
                <a:latin typeface="Arial "/>
              </a:rPr>
              <a:t>38 </a:t>
            </a:r>
            <a:r>
              <a:rPr lang="pt-BR" sz="4000" dirty="0">
                <a:latin typeface="Arial "/>
              </a:rPr>
              <a:t>E estou convencido de que nem morte nem vida, nem anjos nem demônios, nem o que existe hoje nem o que virá no futuro, nem poderes,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BR" sz="4000" baseline="30000" dirty="0">
                <a:latin typeface="Arial "/>
              </a:rPr>
              <a:t>39 </a:t>
            </a:r>
            <a:r>
              <a:rPr lang="pt-BR" sz="4000" dirty="0">
                <a:latin typeface="Arial "/>
              </a:rPr>
              <a:t>nem altura nem profundidade, nada, em toda a criação, jamais poderá nos separar do amor de Deus revelado em Cristo Jesus, nosso Senhor.</a:t>
            </a:r>
          </a:p>
        </p:txBody>
      </p:sp>
    </p:spTree>
    <p:extLst>
      <p:ext uri="{BB962C8B-B14F-4D97-AF65-F5344CB8AC3E}">
        <p14:creationId xmlns:p14="http://schemas.microsoft.com/office/powerpoint/2010/main" val="267834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lão de Fala: Retângulo 3">
            <a:extLst>
              <a:ext uri="{FF2B5EF4-FFF2-40B4-BE49-F238E27FC236}">
                <a16:creationId xmlns:a16="http://schemas.microsoft.com/office/drawing/2014/main" id="{81EC07D4-9913-59CD-5C23-A316CFF59BB7}"/>
              </a:ext>
            </a:extLst>
          </p:cNvPr>
          <p:cNvSpPr/>
          <p:nvPr/>
        </p:nvSpPr>
        <p:spPr>
          <a:xfrm>
            <a:off x="2293749" y="1518834"/>
            <a:ext cx="1906292" cy="821410"/>
          </a:xfrm>
          <a:prstGeom prst="wedgeRectCallout">
            <a:avLst>
              <a:gd name="adj1" fmla="val -51727"/>
              <a:gd name="adj2" fmla="val 9080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E03ACA-58AD-C01F-86C7-FB4EC8421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010" y="1794628"/>
            <a:ext cx="10515600" cy="40975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3500" b="1" dirty="0">
                <a:latin typeface="Arial "/>
              </a:rPr>
              <a:t>NÃO!</a:t>
            </a:r>
          </a:p>
          <a:p>
            <a:pPr marL="0" indent="0">
              <a:buNone/>
            </a:pPr>
            <a:endParaRPr lang="pt-BR" dirty="0">
              <a:latin typeface="Arial "/>
            </a:endParaRPr>
          </a:p>
          <a:p>
            <a:pPr marL="0" indent="0">
              <a:buNone/>
            </a:pPr>
            <a:r>
              <a:rPr lang="pt-BR" dirty="0">
                <a:latin typeface="Arial "/>
              </a:rPr>
              <a:t>Passagens que mostram que meu viver importa.</a:t>
            </a:r>
          </a:p>
          <a:p>
            <a:pPr marL="0" indent="0">
              <a:buNone/>
            </a:pPr>
            <a:endParaRPr lang="pt-BR" dirty="0">
              <a:latin typeface="Arial "/>
            </a:endParaRPr>
          </a:p>
          <a:p>
            <a:r>
              <a:rPr lang="pt-BR" dirty="0">
                <a:latin typeface="Arial "/>
              </a:rPr>
              <a:t>1 Co 9.24</a:t>
            </a:r>
          </a:p>
          <a:p>
            <a:r>
              <a:rPr lang="pt-BR" dirty="0" err="1">
                <a:latin typeface="Arial "/>
              </a:rPr>
              <a:t>Gl</a:t>
            </a:r>
            <a:r>
              <a:rPr lang="pt-BR" dirty="0">
                <a:latin typeface="Arial "/>
              </a:rPr>
              <a:t> 6.9</a:t>
            </a:r>
          </a:p>
          <a:p>
            <a:r>
              <a:rPr lang="pt-BR" dirty="0" err="1">
                <a:latin typeface="Arial "/>
              </a:rPr>
              <a:t>Hb</a:t>
            </a:r>
            <a:r>
              <a:rPr lang="pt-BR" dirty="0">
                <a:latin typeface="Arial "/>
              </a:rPr>
              <a:t> 10.36</a:t>
            </a:r>
          </a:p>
          <a:p>
            <a:r>
              <a:rPr lang="pt-BR" dirty="0" err="1">
                <a:latin typeface="Arial "/>
              </a:rPr>
              <a:t>Hb</a:t>
            </a:r>
            <a:r>
              <a:rPr lang="pt-BR" dirty="0">
                <a:latin typeface="Arial "/>
              </a:rPr>
              <a:t> 12.1</a:t>
            </a:r>
          </a:p>
          <a:p>
            <a:r>
              <a:rPr lang="pt-BR" dirty="0" err="1">
                <a:latin typeface="Arial "/>
              </a:rPr>
              <a:t>Ap</a:t>
            </a:r>
            <a:r>
              <a:rPr lang="pt-BR" dirty="0">
                <a:latin typeface="Arial "/>
              </a:rPr>
              <a:t> 3. 11</a:t>
            </a:r>
          </a:p>
        </p:txBody>
      </p:sp>
      <p:sp>
        <p:nvSpPr>
          <p:cNvPr id="5" name="Balão de Fala: Retângulo 4">
            <a:extLst>
              <a:ext uri="{FF2B5EF4-FFF2-40B4-BE49-F238E27FC236}">
                <a16:creationId xmlns:a16="http://schemas.microsoft.com/office/drawing/2014/main" id="{8E628A5F-44CB-E325-4B22-93D7B8EB8629}"/>
              </a:ext>
            </a:extLst>
          </p:cNvPr>
          <p:cNvSpPr/>
          <p:nvPr/>
        </p:nvSpPr>
        <p:spPr>
          <a:xfrm>
            <a:off x="4541003" y="356461"/>
            <a:ext cx="6354305" cy="1438167"/>
          </a:xfrm>
          <a:prstGeom prst="wedgeRectCallout">
            <a:avLst>
              <a:gd name="adj1" fmla="val 50386"/>
              <a:gd name="adj2" fmla="val 8189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600" dirty="0">
                <a:latin typeface="Arial Black" panose="020B0A04020102020204" pitchFamily="34" charset="0"/>
              </a:rPr>
              <a:t>Então posso viver </a:t>
            </a:r>
            <a:br>
              <a:rPr lang="pt-BR" sz="3600" dirty="0">
                <a:latin typeface="Arial Black" panose="020B0A04020102020204" pitchFamily="34" charset="0"/>
              </a:rPr>
            </a:br>
            <a:r>
              <a:rPr lang="pt-BR" sz="3600" dirty="0">
                <a:latin typeface="Arial Black" panose="020B0A04020102020204" pitchFamily="34" charset="0"/>
              </a:rPr>
              <a:t>de qualquer maneira? </a:t>
            </a:r>
            <a:r>
              <a:rPr lang="pt-BR" sz="2800" dirty="0" err="1">
                <a:latin typeface="Arial Black" panose="020B0A04020102020204" pitchFamily="34" charset="0"/>
              </a:rPr>
              <a:t>Rm</a:t>
            </a:r>
            <a:r>
              <a:rPr lang="pt-BR" sz="2800" dirty="0">
                <a:latin typeface="Arial Black" panose="020B0A04020102020204" pitchFamily="34" charset="0"/>
              </a:rPr>
              <a:t> 6: 15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778904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2EDC68-DF6F-7496-2253-19CF07A46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934" y="0"/>
            <a:ext cx="10515600" cy="1325563"/>
          </a:xfrm>
        </p:spPr>
        <p:txBody>
          <a:bodyPr/>
          <a:lstStyle/>
          <a:p>
            <a:pPr algn="ctr"/>
            <a:r>
              <a:rPr lang="pt-BR" dirty="0">
                <a:latin typeface="Arial Black" panose="020B0A04020102020204" pitchFamily="34" charset="0"/>
              </a:rPr>
              <a:t>Os afastados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216D12-4AD9-388A-CF2D-3C7FCAF09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934" y="803625"/>
            <a:ext cx="10515600" cy="51174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>
                <a:latin typeface="Arial "/>
              </a:rPr>
              <a:t>2 grupos:</a:t>
            </a:r>
          </a:p>
          <a:p>
            <a:pPr marL="0" indent="0">
              <a:buNone/>
            </a:pPr>
            <a:r>
              <a:rPr lang="pt-BR" b="1" dirty="0">
                <a:latin typeface="Arial "/>
              </a:rPr>
              <a:t>1º </a:t>
            </a:r>
            <a:r>
              <a:rPr lang="pt-BR" dirty="0">
                <a:latin typeface="Arial "/>
              </a:rPr>
              <a:t>- São os que por longo tempo vivem como se nunca tivessem sido salvos.</a:t>
            </a:r>
          </a:p>
          <a:p>
            <a:pPr marL="0" indent="0">
              <a:buNone/>
            </a:pPr>
            <a:r>
              <a:rPr lang="pt-BR" dirty="0">
                <a:latin typeface="Arial "/>
              </a:rPr>
              <a:t>Devemos orar por esses: Deus é capaz de fazer em seus corações aquilo que nós jamais podemos fazer. Abandonem, confessem e voltem.</a:t>
            </a:r>
          </a:p>
          <a:p>
            <a:pPr marL="0" indent="0">
              <a:buNone/>
            </a:pPr>
            <a:endParaRPr lang="pt-BR" dirty="0">
              <a:latin typeface="Arial "/>
            </a:endParaRPr>
          </a:p>
          <a:p>
            <a:pPr marL="0" indent="0">
              <a:buNone/>
            </a:pPr>
            <a:r>
              <a:rPr lang="pt-BR" b="1" dirty="0">
                <a:latin typeface="Arial "/>
              </a:rPr>
              <a:t>2º </a:t>
            </a:r>
            <a:r>
              <a:rPr lang="pt-BR" dirty="0">
                <a:latin typeface="Arial "/>
              </a:rPr>
              <a:t>- São os que tinham aparência mas não raiz (</a:t>
            </a:r>
            <a:r>
              <a:rPr lang="pt-BR" dirty="0" err="1">
                <a:latin typeface="Arial "/>
              </a:rPr>
              <a:t>Mt</a:t>
            </a:r>
            <a:r>
              <a:rPr lang="pt-BR" dirty="0">
                <a:latin typeface="Arial "/>
              </a:rPr>
              <a:t>. 20-21). Dizem Senhor, Senhor e Jesus diz: Eu nunca os conheci.</a:t>
            </a:r>
          </a:p>
          <a:p>
            <a:pPr marL="0" indent="0">
              <a:buNone/>
            </a:pPr>
            <a:r>
              <a:rPr lang="pt-BR" dirty="0">
                <a:latin typeface="Arial "/>
              </a:rPr>
              <a:t>Devemos orar também. Mas para sua salvação.</a:t>
            </a:r>
          </a:p>
        </p:txBody>
      </p:sp>
    </p:spTree>
    <p:extLst>
      <p:ext uri="{BB962C8B-B14F-4D97-AF65-F5344CB8AC3E}">
        <p14:creationId xmlns:p14="http://schemas.microsoft.com/office/powerpoint/2010/main" val="1125092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7CBA83-E295-CE79-015C-F9E3DCF6F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pt-BR" sz="5400" b="1" dirty="0">
                <a:latin typeface="Arial Black" panose="020B0A04020102020204" pitchFamily="34" charset="0"/>
              </a:rPr>
              <a:t>Glorificação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0CC07B-61EC-1847-1A32-4B1CED3CC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132" y="1253331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0" i="0" baseline="30000" dirty="0">
                <a:solidFill>
                  <a:srgbClr val="000000"/>
                </a:solidFill>
                <a:effectLst/>
                <a:latin typeface="Arial "/>
              </a:rPr>
              <a:t>2 </a:t>
            </a:r>
            <a:r>
              <a:rPr lang="pt-BR" b="0" i="0" dirty="0">
                <a:solidFill>
                  <a:srgbClr val="000000"/>
                </a:solidFill>
                <a:effectLst/>
                <a:latin typeface="Arial "/>
              </a:rPr>
              <a:t>Amados, já somos filhos de Deus, mas ele ainda não nos mostrou o que seremos quando Cristo vier. Sabemos, porém, que seremos semelhantes a ele, pois o veremos como ele realmente é. 1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Arial "/>
              </a:rPr>
              <a:t>Jo</a:t>
            </a:r>
            <a:r>
              <a:rPr lang="pt-BR" b="0" i="0" dirty="0">
                <a:solidFill>
                  <a:srgbClr val="000000"/>
                </a:solidFill>
                <a:effectLst/>
                <a:latin typeface="Arial "/>
              </a:rPr>
              <a:t> 3</a:t>
            </a:r>
          </a:p>
          <a:p>
            <a:pPr marL="0" indent="0">
              <a:buNone/>
            </a:pPr>
            <a:endParaRPr lang="pt-BR" dirty="0">
              <a:solidFill>
                <a:srgbClr val="000000"/>
              </a:solidFill>
              <a:latin typeface="Arial "/>
            </a:endParaRPr>
          </a:p>
          <a:p>
            <a:pPr marL="0" indent="0" algn="ctr">
              <a:buNone/>
            </a:pPr>
            <a:r>
              <a:rPr lang="pt-BR" sz="3600" b="1" dirty="0">
                <a:solidFill>
                  <a:srgbClr val="000000"/>
                </a:solidFill>
                <a:latin typeface="Arial "/>
              </a:rPr>
              <a:t>SEREMOS COMO ELE É!</a:t>
            </a:r>
          </a:p>
          <a:p>
            <a:pPr marL="0" indent="0">
              <a:buNone/>
            </a:pPr>
            <a:endParaRPr lang="pt-BR" dirty="0">
              <a:solidFill>
                <a:srgbClr val="000000"/>
              </a:solidFill>
              <a:latin typeface="Arial "/>
            </a:endParaRPr>
          </a:p>
          <a:p>
            <a:pPr marL="0" indent="0">
              <a:buNone/>
            </a:pPr>
            <a:r>
              <a:rPr lang="pt-BR" dirty="0">
                <a:solidFill>
                  <a:srgbClr val="000000"/>
                </a:solidFill>
                <a:latin typeface="Arial "/>
              </a:rPr>
              <a:t>É difícil viver nesse tempo intermediário! Vivamos o agora entre imperfeições, mas tendo em vista um futuro sem imperfeições.</a:t>
            </a:r>
          </a:p>
          <a:p>
            <a:pPr marL="0" indent="0">
              <a:buNone/>
            </a:pPr>
            <a:r>
              <a:rPr lang="pt-BR" dirty="0">
                <a:solidFill>
                  <a:srgbClr val="000000"/>
                </a:solidFill>
                <a:latin typeface="Arial "/>
              </a:rPr>
              <a:t>2 </a:t>
            </a:r>
            <a:r>
              <a:rPr lang="pt-BR" dirty="0" err="1">
                <a:solidFill>
                  <a:srgbClr val="000000"/>
                </a:solidFill>
                <a:latin typeface="Arial "/>
              </a:rPr>
              <a:t>Pe</a:t>
            </a:r>
            <a:r>
              <a:rPr lang="pt-BR" dirty="0">
                <a:solidFill>
                  <a:srgbClr val="000000"/>
                </a:solidFill>
                <a:latin typeface="Arial "/>
              </a:rPr>
              <a:t> 1.3</a:t>
            </a:r>
            <a:endParaRPr lang="pt-BR" dirty="0"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3768300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81357-0FBC-6080-C5D2-EFFEC5B79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6000" b="1" dirty="0">
                <a:latin typeface="Arial Black" panose="020B0A04020102020204" pitchFamily="34" charset="0"/>
              </a:rPr>
              <a:t>Glorificação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78A11A-29AE-F5A5-3B43-902060FB5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r>
              <a:rPr lang="pt-BR" dirty="0">
                <a:latin typeface="Arial "/>
              </a:rPr>
              <a:t>Eu não fui apenas aceita; tenho sido amada.</a:t>
            </a:r>
          </a:p>
          <a:p>
            <a:r>
              <a:rPr lang="pt-BR" dirty="0">
                <a:latin typeface="Arial "/>
              </a:rPr>
              <a:t>Eu não tenho sido apenas amada; tenho sido habitada pelo Espírito.</a:t>
            </a:r>
          </a:p>
          <a:p>
            <a:r>
              <a:rPr lang="pt-BR" dirty="0">
                <a:latin typeface="Arial "/>
              </a:rPr>
              <a:t>Eu não tenho sido apenas habitada; tenho sido capacitada.</a:t>
            </a:r>
          </a:p>
          <a:p>
            <a:r>
              <a:rPr lang="pt-BR" dirty="0">
                <a:latin typeface="Arial "/>
              </a:rPr>
              <a:t>Eu não tenho sido apenas capacitada; tenho sido transformada.</a:t>
            </a:r>
          </a:p>
          <a:p>
            <a:r>
              <a:rPr lang="pt-BR" dirty="0">
                <a:latin typeface="Arial "/>
              </a:rPr>
              <a:t>Eu não tenho sido apenas transformada; tenho sido sustentada.</a:t>
            </a:r>
          </a:p>
          <a:p>
            <a:r>
              <a:rPr lang="pt-BR" dirty="0">
                <a:latin typeface="Arial "/>
              </a:rPr>
              <a:t>E não tenho sido apenas sustentada; serei glorificada.</a:t>
            </a:r>
          </a:p>
        </p:txBody>
      </p:sp>
    </p:spTree>
    <p:extLst>
      <p:ext uri="{BB962C8B-B14F-4D97-AF65-F5344CB8AC3E}">
        <p14:creationId xmlns:p14="http://schemas.microsoft.com/office/powerpoint/2010/main" val="860431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7A8239-8175-A56F-73D1-69733C140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6700" dirty="0">
                <a:latin typeface="Arial Black" panose="020B0A04020102020204" pitchFamily="34" charset="0"/>
              </a:rPr>
              <a:t>Glorificação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F81DED-EDF6-26CD-7C00-27164B4F6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702"/>
            <a:ext cx="10515600" cy="336097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sz="3600" dirty="0">
                <a:latin typeface="Arial "/>
              </a:rPr>
              <a:t>Momentos de confusão, de celebração e lágrimas ainda virão, mas, por sua graça, seguirei em frente, sabendo que quaisquer que sejam os vales escuros pelos quais eu seja conduzida e por mais tortuosa que seja minha estrada, </a:t>
            </a:r>
            <a:r>
              <a:rPr lang="pt-BR" sz="3600" dirty="0">
                <a:solidFill>
                  <a:srgbClr val="C00000"/>
                </a:solidFill>
                <a:latin typeface="Arial "/>
              </a:rPr>
              <a:t>há uma glória incalculável por vir.</a:t>
            </a:r>
          </a:p>
        </p:txBody>
      </p:sp>
    </p:spTree>
    <p:extLst>
      <p:ext uri="{BB962C8B-B14F-4D97-AF65-F5344CB8AC3E}">
        <p14:creationId xmlns:p14="http://schemas.microsoft.com/office/powerpoint/2010/main" val="1543223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E601AC-B849-2030-B273-5F7F85EF9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6600" dirty="0">
                <a:latin typeface="Arial Black" panose="020B0A04020102020204" pitchFamily="34" charset="0"/>
              </a:rPr>
              <a:t>Glorificação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57B866-116A-1974-7C9E-ADB4AB925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7335" y="1570792"/>
            <a:ext cx="10515600" cy="4351338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Arial "/>
              </a:rPr>
              <a:t>Precisamos ser obedientes.</a:t>
            </a:r>
          </a:p>
          <a:p>
            <a:r>
              <a:rPr lang="pt-BR" sz="4000" dirty="0">
                <a:latin typeface="Arial "/>
              </a:rPr>
              <a:t>Precisamos ser submissas.</a:t>
            </a:r>
          </a:p>
          <a:p>
            <a:r>
              <a:rPr lang="pt-BR" sz="4000" dirty="0">
                <a:latin typeface="Arial "/>
              </a:rPr>
              <a:t>Precisamos perseverar.</a:t>
            </a:r>
          </a:p>
          <a:p>
            <a:r>
              <a:rPr lang="pt-BR" sz="4000" dirty="0">
                <a:latin typeface="Arial "/>
              </a:rPr>
              <a:t>Precisamos lembrar que sofreremos .</a:t>
            </a:r>
          </a:p>
          <a:p>
            <a:r>
              <a:rPr lang="pt-BR" sz="4000" dirty="0">
                <a:latin typeface="Arial "/>
              </a:rPr>
              <a:t>Mas que a Glória está garantida.</a:t>
            </a:r>
          </a:p>
        </p:txBody>
      </p:sp>
    </p:spTree>
    <p:extLst>
      <p:ext uri="{BB962C8B-B14F-4D97-AF65-F5344CB8AC3E}">
        <p14:creationId xmlns:p14="http://schemas.microsoft.com/office/powerpoint/2010/main" val="2414183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803E20-6C47-6C4D-0A4A-F22CDA8F1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18" y="18255"/>
            <a:ext cx="11353800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Arial Black" panose="020B0A04020102020204" pitchFamily="34" charset="0"/>
              </a:rPr>
              <a:t>Orar: por aquilo que não podemos fazer.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52F1D4-0515-4264-7D7B-43D551F07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253331"/>
            <a:ext cx="10515600" cy="4351338"/>
          </a:xfrm>
        </p:spPr>
        <p:txBody>
          <a:bodyPr/>
          <a:lstStyle/>
          <a:p>
            <a:r>
              <a:rPr lang="pt-BR" dirty="0"/>
              <a:t>Por olhos que vejam o que o pecado nos impede de ver.</a:t>
            </a:r>
          </a:p>
          <a:p>
            <a:r>
              <a:rPr lang="pt-BR" dirty="0"/>
              <a:t>Por um coração submisso e que queira ser transformado.</a:t>
            </a:r>
          </a:p>
          <a:p>
            <a:r>
              <a:rPr lang="pt-BR" dirty="0"/>
              <a:t>Para que Deus nos salve de nós mesmas.</a:t>
            </a:r>
          </a:p>
          <a:p>
            <a:r>
              <a:rPr lang="pt-BR" dirty="0"/>
              <a:t>Para que tenhamos desejo de lutar contra tentação.</a:t>
            </a:r>
          </a:p>
          <a:p>
            <a:r>
              <a:rPr lang="pt-BR" dirty="0"/>
              <a:t>Intercedemos por outros e pela saúde e crescimento da igreja.</a:t>
            </a:r>
          </a:p>
          <a:p>
            <a:r>
              <a:rPr lang="pt-BR" dirty="0"/>
              <a:t>Pedimos por problemas reais e significativos.</a:t>
            </a:r>
          </a:p>
          <a:p>
            <a:r>
              <a:rPr lang="pt-BR" dirty="0"/>
              <a:t>Quando oramos, deixamos de adorar o mundo e nos entregamos a adoração de nosso Pai Celeste.</a:t>
            </a:r>
          </a:p>
        </p:txBody>
      </p:sp>
    </p:spTree>
    <p:extLst>
      <p:ext uri="{BB962C8B-B14F-4D97-AF65-F5344CB8AC3E}">
        <p14:creationId xmlns:p14="http://schemas.microsoft.com/office/powerpoint/2010/main" val="1600654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164829-E1BC-5943-520C-6591D99E8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738" y="21522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6000" dirty="0">
                <a:latin typeface="Arial Black" panose="020B0A04020102020204" pitchFamily="34" charset="0"/>
              </a:rPr>
              <a:t>Esperança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E93863-E0D5-AF2D-4E27-542A325B9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2738" y="1540786"/>
            <a:ext cx="10515600" cy="409873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dirty="0">
                <a:latin typeface="Arial "/>
              </a:rPr>
              <a:t>Sem Deus, sem esperança!</a:t>
            </a:r>
          </a:p>
          <a:p>
            <a:pPr marL="0" indent="0" algn="ctr">
              <a:buNone/>
            </a:pPr>
            <a:r>
              <a:rPr lang="pt-BR" dirty="0">
                <a:latin typeface="Arial "/>
              </a:rPr>
              <a:t>1 </a:t>
            </a:r>
            <a:r>
              <a:rPr lang="pt-BR" dirty="0" err="1">
                <a:latin typeface="Arial "/>
              </a:rPr>
              <a:t>Pe</a:t>
            </a:r>
            <a:r>
              <a:rPr lang="pt-BR" dirty="0">
                <a:latin typeface="Arial "/>
              </a:rPr>
              <a:t> 5:10-11</a:t>
            </a:r>
          </a:p>
          <a:p>
            <a:pPr marL="0" indent="0" algn="ctr">
              <a:buNone/>
            </a:pPr>
            <a:r>
              <a:rPr lang="pt-BR" sz="3600" b="1" dirty="0">
                <a:latin typeface="Arial "/>
              </a:rPr>
              <a:t>Você vive assim? </a:t>
            </a:r>
          </a:p>
          <a:p>
            <a:pPr marL="0" indent="0" algn="ctr">
              <a:buNone/>
            </a:pPr>
            <a:endParaRPr lang="pt-BR" dirty="0">
              <a:latin typeface="Arial "/>
            </a:endParaRPr>
          </a:p>
          <a:p>
            <a:pPr marL="0" indent="0" algn="ctr">
              <a:buNone/>
            </a:pPr>
            <a:r>
              <a:rPr lang="pt-BR" dirty="0">
                <a:latin typeface="Arial "/>
              </a:rPr>
              <a:t>O sofrimento não é a última palavra. </a:t>
            </a:r>
            <a:r>
              <a:rPr lang="pt-BR" b="1" dirty="0">
                <a:latin typeface="Arial "/>
              </a:rPr>
              <a:t>Deus é!</a:t>
            </a:r>
          </a:p>
          <a:p>
            <a:pPr marL="0" indent="0" algn="ctr">
              <a:buNone/>
            </a:pPr>
            <a:r>
              <a:rPr lang="pt-BR" dirty="0">
                <a:latin typeface="Arial "/>
              </a:rPr>
              <a:t>O desânimo não é senhor. </a:t>
            </a:r>
            <a:r>
              <a:rPr lang="pt-BR" b="1" dirty="0">
                <a:latin typeface="Arial "/>
              </a:rPr>
              <a:t>Deus é!</a:t>
            </a:r>
          </a:p>
          <a:p>
            <a:pPr marL="0" indent="0" algn="ctr">
              <a:buNone/>
            </a:pPr>
            <a:r>
              <a:rPr lang="pt-BR" dirty="0">
                <a:latin typeface="Arial "/>
              </a:rPr>
              <a:t>O fracasso não governa. </a:t>
            </a:r>
            <a:r>
              <a:rPr lang="pt-BR" b="1" dirty="0">
                <a:latin typeface="Arial "/>
              </a:rPr>
              <a:t>Deus governa!</a:t>
            </a:r>
          </a:p>
          <a:p>
            <a:pPr marL="0" indent="0" algn="ctr">
              <a:buNone/>
            </a:pPr>
            <a:r>
              <a:rPr lang="pt-BR" dirty="0">
                <a:latin typeface="Arial "/>
              </a:rPr>
              <a:t>A fraqueza não reina. </a:t>
            </a:r>
            <a:r>
              <a:rPr lang="pt-BR" b="1" dirty="0">
                <a:latin typeface="Arial "/>
              </a:rPr>
              <a:t>Deus reina!</a:t>
            </a:r>
          </a:p>
          <a:p>
            <a:pPr marL="0" indent="0" algn="ctr">
              <a:buNone/>
            </a:pPr>
            <a:endParaRPr lang="pt-BR" dirty="0"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33099080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9FA9DD-0886-B160-5A32-56DED4612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pt-BR" sz="6000" b="1" dirty="0">
                <a:latin typeface="Arial Black" panose="020B0A04020102020204" pitchFamily="34" charset="0"/>
              </a:rPr>
              <a:t>Eternidade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2FE0E9-DE99-3765-086F-566FA7FE0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7825" y="1253331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3600" dirty="0">
                <a:latin typeface="Arial "/>
              </a:rPr>
              <a:t>Nossa maneira de viver entre o já e o ainda não é muito importante pois haverá um momento onde seremos julgadas.</a:t>
            </a:r>
          </a:p>
          <a:p>
            <a:pPr marL="0" indent="0">
              <a:buNone/>
            </a:pPr>
            <a:endParaRPr lang="pt-BR" sz="3200" dirty="0">
              <a:latin typeface="Arial "/>
            </a:endParaRPr>
          </a:p>
          <a:p>
            <a:pPr marL="0" indent="0">
              <a:buNone/>
            </a:pPr>
            <a:r>
              <a:rPr lang="pt-BR" sz="3600" dirty="0">
                <a:latin typeface="Arial "/>
              </a:rPr>
              <a:t>Será um justo julgamento.</a:t>
            </a:r>
          </a:p>
          <a:p>
            <a:pPr marL="0" indent="0">
              <a:buNone/>
            </a:pPr>
            <a:endParaRPr lang="pt-BR" sz="3600" dirty="0">
              <a:latin typeface="Arial "/>
            </a:endParaRPr>
          </a:p>
          <a:p>
            <a:pPr marL="0" indent="0">
              <a:buNone/>
            </a:pPr>
            <a:r>
              <a:rPr lang="pt-BR" sz="3600" dirty="0">
                <a:latin typeface="Arial "/>
              </a:rPr>
              <a:t>Estaremos diante de Cristo, o </a:t>
            </a:r>
            <a:r>
              <a:rPr lang="pt-BR" sz="3600" dirty="0" err="1">
                <a:latin typeface="Arial "/>
              </a:rPr>
              <a:t>Juíz</a:t>
            </a:r>
            <a:r>
              <a:rPr lang="pt-BR" sz="3600" dirty="0">
                <a:latin typeface="Arial "/>
              </a:rPr>
              <a:t>, para prestar contas (pensamentos, palavras e ações).</a:t>
            </a:r>
          </a:p>
          <a:p>
            <a:pPr marL="0" indent="0">
              <a:buNone/>
            </a:pPr>
            <a:endParaRPr lang="pt-BR" dirty="0"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1254619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91EEFF-A778-2464-9105-37E16117C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latin typeface="Arial Black" panose="020B0A04020102020204" pitchFamily="34" charset="0"/>
              </a:rPr>
              <a:t>Introdução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1AF0D2-61B3-6B54-7436-65EC6340F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691" y="1394846"/>
            <a:ext cx="5536367" cy="4351338"/>
          </a:xfrm>
          <a:solidFill>
            <a:schemeClr val="bg1">
              <a:alpha val="35000"/>
            </a:schemeClr>
          </a:solidFill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pt-BR" b="1" dirty="0">
                <a:latin typeface="Arial "/>
              </a:rPr>
              <a:t>Escrituras</a:t>
            </a:r>
            <a:r>
              <a:rPr lang="pt-BR" dirty="0">
                <a:latin typeface="Arial "/>
              </a:rPr>
              <a:t> - (Maria)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dirty="0">
                <a:latin typeface="Arial "/>
              </a:rPr>
              <a:t>   </a:t>
            </a:r>
            <a:r>
              <a:rPr lang="pt-BR" sz="2000" dirty="0">
                <a:latin typeface="Arial "/>
              </a:rPr>
              <a:t>A Palavra tem tudo o que precisamos.  </a:t>
            </a:r>
          </a:p>
          <a:p>
            <a:pPr marL="0" indent="0">
              <a:spcBef>
                <a:spcPts val="0"/>
              </a:spcBef>
              <a:buNone/>
            </a:pPr>
            <a:endParaRPr lang="pt-BR" sz="2400" dirty="0">
              <a:latin typeface="Arial "/>
            </a:endParaRPr>
          </a:p>
          <a:p>
            <a:pPr>
              <a:spcBef>
                <a:spcPts val="0"/>
              </a:spcBef>
            </a:pPr>
            <a:r>
              <a:rPr lang="pt-BR" b="1" dirty="0">
                <a:latin typeface="Arial "/>
              </a:rPr>
              <a:t>Santidade</a:t>
            </a:r>
            <a:r>
              <a:rPr lang="pt-BR" dirty="0">
                <a:latin typeface="Arial "/>
              </a:rPr>
              <a:t> - (Dani)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dirty="0">
                <a:latin typeface="Arial "/>
              </a:rPr>
              <a:t>   </a:t>
            </a:r>
            <a:r>
              <a:rPr lang="pt-BR" sz="2000" dirty="0">
                <a:latin typeface="Arial "/>
              </a:rPr>
              <a:t>A Santidade de Deus acaba com nossa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000" dirty="0">
                <a:latin typeface="Arial "/>
              </a:rPr>
              <a:t>    autossuficiência.</a:t>
            </a:r>
          </a:p>
          <a:p>
            <a:pPr marL="0" indent="0">
              <a:spcBef>
                <a:spcPts val="0"/>
              </a:spcBef>
              <a:buNone/>
            </a:pPr>
            <a:endParaRPr lang="pt-BR" sz="2000" dirty="0">
              <a:latin typeface="Arial "/>
            </a:endParaRPr>
          </a:p>
          <a:p>
            <a:pPr>
              <a:spcBef>
                <a:spcPts val="0"/>
              </a:spcBef>
            </a:pPr>
            <a:r>
              <a:rPr lang="pt-BR" b="1" dirty="0">
                <a:latin typeface="Arial "/>
              </a:rPr>
              <a:t>Glória de Deus </a:t>
            </a:r>
            <a:r>
              <a:rPr lang="pt-BR" dirty="0">
                <a:latin typeface="Arial "/>
              </a:rPr>
              <a:t>- (Renata)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200" dirty="0">
                <a:latin typeface="Arial "/>
              </a:rPr>
              <a:t>   </a:t>
            </a:r>
            <a:r>
              <a:rPr lang="pt-BR" sz="2000" dirty="0">
                <a:latin typeface="Arial "/>
              </a:rPr>
              <a:t>Precisamos pensar adequadamente sobre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000" dirty="0">
                <a:latin typeface="Arial "/>
              </a:rPr>
              <a:t>   Deus para poder nos relacionarmos melhor.</a:t>
            </a:r>
          </a:p>
          <a:p>
            <a:pPr marL="0" indent="0">
              <a:spcBef>
                <a:spcPts val="0"/>
              </a:spcBef>
              <a:buNone/>
            </a:pPr>
            <a:endParaRPr lang="pt-BR" sz="2000" dirty="0">
              <a:latin typeface="Arial "/>
            </a:endParaRPr>
          </a:p>
          <a:p>
            <a:pPr>
              <a:spcBef>
                <a:spcPts val="0"/>
              </a:spcBef>
            </a:pPr>
            <a:r>
              <a:rPr lang="pt-BR" b="1" dirty="0">
                <a:latin typeface="Arial "/>
              </a:rPr>
              <a:t>Pecado</a:t>
            </a:r>
            <a:r>
              <a:rPr lang="pt-BR" dirty="0">
                <a:latin typeface="Arial "/>
              </a:rPr>
              <a:t> - (Maria)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200" dirty="0">
                <a:latin typeface="Arial "/>
              </a:rPr>
              <a:t>   </a:t>
            </a:r>
            <a:r>
              <a:rPr lang="pt-BR" sz="2000" dirty="0">
                <a:latin typeface="Arial "/>
              </a:rPr>
              <a:t>O pecado cega, vicia e complica a vida.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000" dirty="0">
                <a:latin typeface="Arial "/>
              </a:rPr>
              <a:t>   Nunca traz soluções.</a:t>
            </a:r>
          </a:p>
          <a:p>
            <a:pPr>
              <a:spcBef>
                <a:spcPts val="0"/>
              </a:spcBef>
            </a:pPr>
            <a:endParaRPr lang="pt-BR" dirty="0">
              <a:latin typeface="Arial "/>
            </a:endParaRP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F0DC5185-BFA7-A5E9-AD4F-E91D40342FCE}"/>
              </a:ext>
            </a:extLst>
          </p:cNvPr>
          <p:cNvSpPr txBox="1">
            <a:spLocks/>
          </p:cNvSpPr>
          <p:nvPr/>
        </p:nvSpPr>
        <p:spPr>
          <a:xfrm>
            <a:off x="6773058" y="1394846"/>
            <a:ext cx="5536367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b="1" dirty="0">
                <a:latin typeface="Arial "/>
              </a:rPr>
              <a:t>Resgate</a:t>
            </a:r>
            <a:r>
              <a:rPr lang="pt-BR" dirty="0">
                <a:latin typeface="Arial "/>
              </a:rPr>
              <a:t> - (</a:t>
            </a:r>
            <a:r>
              <a:rPr lang="pt-BR" dirty="0" err="1">
                <a:latin typeface="Arial "/>
              </a:rPr>
              <a:t>Gisane</a:t>
            </a:r>
            <a:r>
              <a:rPr lang="pt-BR" dirty="0">
                <a:latin typeface="Arial "/>
              </a:rPr>
              <a:t>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000" dirty="0">
                <a:latin typeface="Arial "/>
              </a:rPr>
              <a:t>   Ser justo é andar com Deus - Oração por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000" dirty="0">
                <a:latin typeface="Arial "/>
              </a:rPr>
              <a:t>   perseverança.</a:t>
            </a:r>
          </a:p>
          <a:p>
            <a:pPr marL="0" indent="0">
              <a:spcBef>
                <a:spcPts val="0"/>
              </a:spcBef>
              <a:buNone/>
            </a:pPr>
            <a:endParaRPr lang="pt-BR" sz="2000" dirty="0">
              <a:latin typeface="Arial "/>
            </a:endParaRPr>
          </a:p>
          <a:p>
            <a:pPr>
              <a:spcBef>
                <a:spcPts val="0"/>
              </a:spcBef>
            </a:pPr>
            <a:r>
              <a:rPr lang="pt-BR" b="1" dirty="0">
                <a:latin typeface="Arial "/>
              </a:rPr>
              <a:t>Santificação</a:t>
            </a:r>
            <a:r>
              <a:rPr lang="pt-BR" dirty="0">
                <a:latin typeface="Arial "/>
              </a:rPr>
              <a:t> - (Oswaldo)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000" dirty="0">
                <a:latin typeface="Arial "/>
              </a:rPr>
              <a:t>   É um processo de transformação - Deus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000" dirty="0">
                <a:latin typeface="Arial "/>
              </a:rPr>
              <a:t>   efetua!</a:t>
            </a:r>
          </a:p>
          <a:p>
            <a:pPr marL="0" indent="0">
              <a:spcBef>
                <a:spcPts val="0"/>
              </a:spcBef>
              <a:buNone/>
            </a:pPr>
            <a:endParaRPr lang="pt-BR" sz="2000" dirty="0">
              <a:latin typeface="Arial "/>
            </a:endParaRPr>
          </a:p>
          <a:p>
            <a:pPr algn="ctr">
              <a:spcBef>
                <a:spcPts val="0"/>
              </a:spcBef>
            </a:pPr>
            <a:r>
              <a:rPr lang="pt-BR" b="1" dirty="0">
                <a:latin typeface="Arial "/>
              </a:rPr>
              <a:t>Imagem de Deus </a:t>
            </a:r>
            <a:r>
              <a:rPr lang="pt-BR" dirty="0">
                <a:latin typeface="Arial "/>
              </a:rPr>
              <a:t>- (</a:t>
            </a:r>
            <a:r>
              <a:rPr lang="pt-BR" dirty="0" err="1">
                <a:latin typeface="Arial "/>
              </a:rPr>
              <a:t>Vlademir</a:t>
            </a:r>
            <a:r>
              <a:rPr lang="pt-BR" dirty="0">
                <a:latin typeface="Arial "/>
              </a:rPr>
              <a:t>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000" dirty="0">
                <a:latin typeface="Arial "/>
              </a:rPr>
              <a:t>   Houve uma deformação da imagem 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000" dirty="0">
                <a:latin typeface="Arial "/>
              </a:rPr>
              <a:t>   semelhança de Deus após a queda.</a:t>
            </a:r>
          </a:p>
          <a:p>
            <a:pPr marL="0" indent="0">
              <a:spcBef>
                <a:spcPts val="0"/>
              </a:spcBef>
              <a:buNone/>
            </a:pPr>
            <a:endParaRPr lang="pt-BR" sz="2000" dirty="0">
              <a:latin typeface="Arial "/>
            </a:endParaRPr>
          </a:p>
          <a:p>
            <a:endParaRPr lang="pt-BR" dirty="0"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17303690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846AFB-3886-982C-735D-3A262DF8C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7200" dirty="0">
                <a:latin typeface="Arial Black" panose="020B0A04020102020204" pitchFamily="34" charset="0"/>
              </a:rPr>
              <a:t>Eternidade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9AED26-BBA2-FE45-F437-32EF9159B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546"/>
            <a:ext cx="10515600" cy="4351338"/>
          </a:xfrm>
          <a:solidFill>
            <a:srgbClr val="FFFFFF">
              <a:alpha val="35000"/>
            </a:srgbClr>
          </a:solidFill>
        </p:spPr>
        <p:txBody>
          <a:bodyPr/>
          <a:lstStyle/>
          <a:p>
            <a:pPr marL="0" indent="0" algn="just">
              <a:lnSpc>
                <a:spcPts val="3900"/>
              </a:lnSpc>
              <a:buNone/>
            </a:pPr>
            <a:r>
              <a:rPr lang="pt-BR" b="0" i="0" baseline="30000" dirty="0">
                <a:solidFill>
                  <a:srgbClr val="000000"/>
                </a:solidFill>
                <a:effectLst/>
                <a:latin typeface="Arial "/>
              </a:rPr>
              <a:t>11 </a:t>
            </a:r>
            <a:r>
              <a:rPr lang="pt-BR" b="0" i="0" dirty="0">
                <a:solidFill>
                  <a:srgbClr val="000000"/>
                </a:solidFill>
                <a:effectLst/>
                <a:latin typeface="Arial "/>
              </a:rPr>
              <a:t>Sabendo que tudo isso vai ser destruído assim, então que tipo de gente vocês precisam ser? A vida de vocês deve ser agradável a Deus e dedicada a ele.</a:t>
            </a:r>
            <a:r>
              <a:rPr lang="pt-BR" b="0" i="0" baseline="30000" dirty="0">
                <a:solidFill>
                  <a:srgbClr val="000000"/>
                </a:solidFill>
                <a:effectLst/>
                <a:latin typeface="Arial "/>
              </a:rPr>
              <a:t>12 </a:t>
            </a:r>
            <a:r>
              <a:rPr lang="pt-BR" b="0" i="0" dirty="0">
                <a:solidFill>
                  <a:srgbClr val="000000"/>
                </a:solidFill>
                <a:effectLst/>
                <a:latin typeface="Arial "/>
              </a:rPr>
              <a:t>Esperem a vinda do Dia de Deus e façam o possível para que venha logo. Naquele dia os céus serão destruídos com fogo, e tudo o que há no Universo ficará derretido.</a:t>
            </a:r>
            <a:r>
              <a:rPr lang="pt-BR" b="0" i="0" baseline="30000" dirty="0">
                <a:solidFill>
                  <a:srgbClr val="000000"/>
                </a:solidFill>
                <a:effectLst/>
                <a:latin typeface="Arial "/>
              </a:rPr>
              <a:t>13 </a:t>
            </a:r>
            <a:r>
              <a:rPr lang="pt-BR" b="0" i="0" dirty="0">
                <a:solidFill>
                  <a:srgbClr val="000000"/>
                </a:solidFill>
                <a:effectLst/>
                <a:latin typeface="Arial "/>
              </a:rPr>
              <a:t>Porém Deus prometeu, e nós estamos esperando um novo céu e uma nova terra, onde tudo será feito de acordo com a vontade dele. </a:t>
            </a:r>
            <a:r>
              <a:rPr lang="pt-BR" dirty="0">
                <a:latin typeface="Arial "/>
              </a:rPr>
              <a:t>2 </a:t>
            </a:r>
            <a:r>
              <a:rPr lang="pt-BR" dirty="0" err="1">
                <a:latin typeface="Arial "/>
              </a:rPr>
              <a:t>Pe</a:t>
            </a:r>
            <a:r>
              <a:rPr lang="pt-BR" dirty="0">
                <a:latin typeface="Arial 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8478693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D6F577-731E-9BAB-9BD4-B33D61226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6000" dirty="0">
                <a:latin typeface="Arial Black" panose="020B0A04020102020204" pitchFamily="34" charset="0"/>
              </a:rPr>
              <a:t>Eternidade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D54046-D733-03E7-600E-6BE3B7AA8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7275" y="157079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latin typeface="Arial "/>
              </a:rPr>
              <a:t>Finalização das promessas: 1 </a:t>
            </a:r>
            <a:r>
              <a:rPr lang="pt-BR" dirty="0" err="1">
                <a:latin typeface="Arial "/>
              </a:rPr>
              <a:t>Pe</a:t>
            </a:r>
            <a:r>
              <a:rPr lang="pt-BR" dirty="0">
                <a:latin typeface="Arial "/>
              </a:rPr>
              <a:t> 5:4</a:t>
            </a:r>
          </a:p>
          <a:p>
            <a:pPr marL="0" indent="0">
              <a:buNone/>
            </a:pPr>
            <a:endParaRPr lang="pt-BR" dirty="0">
              <a:latin typeface="Arial "/>
            </a:endParaRPr>
          </a:p>
          <a:p>
            <a:pPr marL="0" indent="0">
              <a:buNone/>
            </a:pPr>
            <a:r>
              <a:rPr lang="pt-BR" b="0" i="0" baseline="30000" dirty="0">
                <a:solidFill>
                  <a:srgbClr val="000000"/>
                </a:solidFill>
                <a:effectLst/>
                <a:highlight>
                  <a:srgbClr val="FAFAFA"/>
                </a:highlight>
                <a:latin typeface="Arial "/>
              </a:rPr>
              <a:t>4 </a:t>
            </a:r>
            <a:r>
              <a:rPr lang="pt-BR" b="0" i="0" dirty="0">
                <a:solidFill>
                  <a:srgbClr val="000000"/>
                </a:solidFill>
                <a:effectLst/>
                <a:highlight>
                  <a:srgbClr val="FAFAFA"/>
                </a:highlight>
                <a:latin typeface="Arial "/>
              </a:rPr>
              <a:t>E, quando o Grande Pastor aparecer, vocês receberão a coroa gloriosa, que nunca perde o seu brilho.</a:t>
            </a:r>
            <a:endParaRPr lang="pt-BR" dirty="0">
              <a:latin typeface="Arial "/>
            </a:endParaRPr>
          </a:p>
          <a:p>
            <a:pPr marL="0" indent="0">
              <a:buNone/>
            </a:pPr>
            <a:endParaRPr lang="pt-BR" dirty="0">
              <a:latin typeface="Arial "/>
            </a:endParaRPr>
          </a:p>
          <a:p>
            <a:pPr marL="0" indent="0">
              <a:buNone/>
            </a:pPr>
            <a:r>
              <a:rPr lang="pt-BR" dirty="0">
                <a:latin typeface="Arial "/>
              </a:rPr>
              <a:t>Algo incrivelmente belo após o incêndio.</a:t>
            </a:r>
          </a:p>
          <a:p>
            <a:pPr marL="0" indent="0">
              <a:buNone/>
            </a:pPr>
            <a:r>
              <a:rPr lang="pt-BR" dirty="0">
                <a:latin typeface="Arial "/>
              </a:rPr>
              <a:t>É animados saber que esse fogo não será o fim.</a:t>
            </a:r>
          </a:p>
          <a:p>
            <a:pPr marL="0" indent="0">
              <a:buNone/>
            </a:pPr>
            <a:r>
              <a:rPr lang="pt-BR" dirty="0">
                <a:latin typeface="Arial "/>
              </a:rPr>
              <a:t>Seria desencorajador tudo terminar na escuridão.</a:t>
            </a:r>
          </a:p>
        </p:txBody>
      </p:sp>
    </p:spTree>
    <p:extLst>
      <p:ext uri="{BB962C8B-B14F-4D97-AF65-F5344CB8AC3E}">
        <p14:creationId xmlns:p14="http://schemas.microsoft.com/office/powerpoint/2010/main" val="22057633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F9CD7-21BB-8DA0-D50E-E90290BA8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6000" b="1" dirty="0">
                <a:latin typeface="Arial Black" panose="020B0A04020102020204" pitchFamily="34" charset="0"/>
              </a:rPr>
              <a:t>Eternidade</a:t>
            </a:r>
            <a:endParaRPr lang="pt-BR" b="1" dirty="0"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05CC4E-59B8-3C59-C26D-52E43E838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777" y="1690688"/>
            <a:ext cx="11353800" cy="4351338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Arial "/>
              </a:rPr>
              <a:t>Finalmente teremos um novo lar.</a:t>
            </a:r>
          </a:p>
          <a:p>
            <a:r>
              <a:rPr lang="pt-BR" sz="3600" dirty="0">
                <a:latin typeface="Arial "/>
              </a:rPr>
              <a:t>A terra não será esse mundo ferido.</a:t>
            </a:r>
          </a:p>
          <a:p>
            <a:r>
              <a:rPr lang="pt-BR" sz="3600" dirty="0">
                <a:latin typeface="Arial "/>
              </a:rPr>
              <a:t>Tudo estará no devido lugar. Perfeição!</a:t>
            </a:r>
          </a:p>
          <a:p>
            <a:r>
              <a:rPr lang="pt-BR" sz="3600" dirty="0">
                <a:latin typeface="Arial "/>
              </a:rPr>
              <a:t>Será um cenário de paz e harmonia ininterruptas.</a:t>
            </a:r>
          </a:p>
          <a:p>
            <a:r>
              <a:rPr lang="pt-BR" sz="3600" dirty="0">
                <a:latin typeface="Arial "/>
              </a:rPr>
              <a:t>Essa é a glória gloriosa!</a:t>
            </a:r>
          </a:p>
        </p:txBody>
      </p:sp>
    </p:spTree>
    <p:extLst>
      <p:ext uri="{BB962C8B-B14F-4D97-AF65-F5344CB8AC3E}">
        <p14:creationId xmlns:p14="http://schemas.microsoft.com/office/powerpoint/2010/main" val="37111198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0C4ECC-5E4D-5499-A1DB-897079177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6000" dirty="0">
                <a:latin typeface="Arial Black" panose="020B0A04020102020204" pitchFamily="34" charset="0"/>
              </a:rPr>
              <a:t>Conclusão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2E76EF-E7CC-AF6F-ACA2-9D4B20B3A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101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>
                <a:latin typeface="Arial "/>
              </a:rPr>
              <a:t>Vivamos com a mente voltada para a preparação, não para o destino.</a:t>
            </a:r>
          </a:p>
          <a:p>
            <a:pPr marL="0" indent="0">
              <a:buNone/>
            </a:pPr>
            <a:r>
              <a:rPr lang="pt-BR" b="1" dirty="0">
                <a:solidFill>
                  <a:srgbClr val="FF0000"/>
                </a:solidFill>
                <a:latin typeface="Arial "/>
              </a:rPr>
              <a:t>Encontremos contentamentos na gratificação adiada.</a:t>
            </a:r>
          </a:p>
          <a:p>
            <a:pPr marL="0" indent="0">
              <a:buNone/>
            </a:pPr>
            <a:endParaRPr lang="pt-BR" dirty="0">
              <a:latin typeface="Arial "/>
            </a:endParaRPr>
          </a:p>
          <a:p>
            <a:pPr marL="0" indent="0">
              <a:buNone/>
            </a:pPr>
            <a:r>
              <a:rPr lang="pt-BR" dirty="0">
                <a:latin typeface="Arial "/>
              </a:rPr>
              <a:t>	Valorizamos a graça de Deus, ou o que mais desejamos é uma vida confortável, boas casas, carros, férias, boa comida e amigos?</a:t>
            </a:r>
          </a:p>
          <a:p>
            <a:pPr marL="0" indent="0">
              <a:buNone/>
            </a:pPr>
            <a:r>
              <a:rPr lang="pt-BR" dirty="0">
                <a:latin typeface="Arial "/>
              </a:rPr>
              <a:t>	O que Jesus poderia nos oferecer, que nos faria querer torna-lo nosso Rei?</a:t>
            </a:r>
          </a:p>
        </p:txBody>
      </p:sp>
    </p:spTree>
    <p:extLst>
      <p:ext uri="{BB962C8B-B14F-4D97-AF65-F5344CB8AC3E}">
        <p14:creationId xmlns:p14="http://schemas.microsoft.com/office/powerpoint/2010/main" val="42116418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73B8AD-218E-DCC7-5542-C31031863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42314A61-8FD5-98DC-3044-5B7D478094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1570" y="198871"/>
            <a:ext cx="8528859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63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A1949BAB-997E-A3BF-B000-D9A53FE6C4DF}"/>
              </a:ext>
            </a:extLst>
          </p:cNvPr>
          <p:cNvGraphicFramePr>
            <a:graphicFrameLocks noGrp="1"/>
          </p:cNvGraphicFramePr>
          <p:nvPr/>
        </p:nvGraphicFramePr>
        <p:xfrm>
          <a:off x="599607" y="953338"/>
          <a:ext cx="10948929" cy="4835251"/>
        </p:xfrm>
        <a:graphic>
          <a:graphicData uri="http://schemas.openxmlformats.org/drawingml/2006/table">
            <a:tbl>
              <a:tblPr firstRow="1" firstCol="1" bandRow="1"/>
              <a:tblGrid>
                <a:gridCol w="1061553">
                  <a:extLst>
                    <a:ext uri="{9D8B030D-6E8A-4147-A177-3AD203B41FA5}">
                      <a16:colId xmlns:a16="http://schemas.microsoft.com/office/drawing/2014/main" val="3950553199"/>
                    </a:ext>
                  </a:extLst>
                </a:gridCol>
                <a:gridCol w="2240397">
                  <a:extLst>
                    <a:ext uri="{9D8B030D-6E8A-4147-A177-3AD203B41FA5}">
                      <a16:colId xmlns:a16="http://schemas.microsoft.com/office/drawing/2014/main" val="3542985098"/>
                    </a:ext>
                  </a:extLst>
                </a:gridCol>
                <a:gridCol w="1856086">
                  <a:extLst>
                    <a:ext uri="{9D8B030D-6E8A-4147-A177-3AD203B41FA5}">
                      <a16:colId xmlns:a16="http://schemas.microsoft.com/office/drawing/2014/main" val="31520073"/>
                    </a:ext>
                  </a:extLst>
                </a:gridCol>
                <a:gridCol w="1882538">
                  <a:extLst>
                    <a:ext uri="{9D8B030D-6E8A-4147-A177-3AD203B41FA5}">
                      <a16:colId xmlns:a16="http://schemas.microsoft.com/office/drawing/2014/main" val="1776595875"/>
                    </a:ext>
                  </a:extLst>
                </a:gridCol>
                <a:gridCol w="2072107">
                  <a:extLst>
                    <a:ext uri="{9D8B030D-6E8A-4147-A177-3AD203B41FA5}">
                      <a16:colId xmlns:a16="http://schemas.microsoft.com/office/drawing/2014/main" val="429557320"/>
                    </a:ext>
                  </a:extLst>
                </a:gridCol>
                <a:gridCol w="1836248">
                  <a:extLst>
                    <a:ext uri="{9D8B030D-6E8A-4147-A177-3AD203B41FA5}">
                      <a16:colId xmlns:a16="http://schemas.microsoft.com/office/drawing/2014/main" val="2501112258"/>
                    </a:ext>
                  </a:extLst>
                </a:gridCol>
              </a:tblGrid>
              <a:tr h="795625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4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3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36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Passado</a:t>
                      </a:r>
                      <a:endParaRPr lang="pt-BR" sz="29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36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Presente</a:t>
                      </a:r>
                      <a:endParaRPr lang="pt-BR" sz="29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36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Futuro</a:t>
                      </a:r>
                      <a:r>
                        <a:rPr lang="pt-BR" sz="18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9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493542"/>
                  </a:ext>
                </a:extLst>
              </a:tr>
              <a:tr h="360234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3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2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350012"/>
                  </a:ext>
                </a:extLst>
              </a:tr>
              <a:tr h="948867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3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0925871"/>
                  </a:ext>
                </a:extLst>
              </a:tr>
              <a:tr h="654550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3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564560"/>
                  </a:ext>
                </a:extLst>
              </a:tr>
              <a:tr h="1831817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3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8591576"/>
                  </a:ext>
                </a:extLst>
              </a:tr>
            </a:tbl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2C420AF3-8DA9-2A93-9C46-C8761F82C430}"/>
              </a:ext>
            </a:extLst>
          </p:cNvPr>
          <p:cNvSpPr/>
          <p:nvPr/>
        </p:nvSpPr>
        <p:spPr>
          <a:xfrm>
            <a:off x="4661941" y="1214204"/>
            <a:ext cx="284813" cy="4458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61704D7-E457-6A35-D781-EE8D4F158721}"/>
              </a:ext>
            </a:extLst>
          </p:cNvPr>
          <p:cNvSpPr/>
          <p:nvPr/>
        </p:nvSpPr>
        <p:spPr>
          <a:xfrm rot="16200000">
            <a:off x="4666572" y="1563608"/>
            <a:ext cx="275551" cy="17538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8991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alvo pela graça Daniel Souza letras - cantado">
            <a:hlinkClick r:id="" action="ppaction://media"/>
            <a:extLst>
              <a:ext uri="{FF2B5EF4-FFF2-40B4-BE49-F238E27FC236}">
                <a16:creationId xmlns:a16="http://schemas.microsoft.com/office/drawing/2014/main" id="{61AFB0F8-CA13-546F-1139-2E949AA4C97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4693" y="205848"/>
            <a:ext cx="10562613" cy="556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1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2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A1949BAB-997E-A3BF-B000-D9A53FE6C4DF}"/>
              </a:ext>
            </a:extLst>
          </p:cNvPr>
          <p:cNvGraphicFramePr>
            <a:graphicFrameLocks noGrp="1"/>
          </p:cNvGraphicFramePr>
          <p:nvPr/>
        </p:nvGraphicFramePr>
        <p:xfrm>
          <a:off x="599607" y="953338"/>
          <a:ext cx="10948929" cy="4835251"/>
        </p:xfrm>
        <a:graphic>
          <a:graphicData uri="http://schemas.openxmlformats.org/drawingml/2006/table">
            <a:tbl>
              <a:tblPr firstRow="1" firstCol="1" bandRow="1"/>
              <a:tblGrid>
                <a:gridCol w="1061553">
                  <a:extLst>
                    <a:ext uri="{9D8B030D-6E8A-4147-A177-3AD203B41FA5}">
                      <a16:colId xmlns:a16="http://schemas.microsoft.com/office/drawing/2014/main" val="3950553199"/>
                    </a:ext>
                  </a:extLst>
                </a:gridCol>
                <a:gridCol w="2240397">
                  <a:extLst>
                    <a:ext uri="{9D8B030D-6E8A-4147-A177-3AD203B41FA5}">
                      <a16:colId xmlns:a16="http://schemas.microsoft.com/office/drawing/2014/main" val="3542985098"/>
                    </a:ext>
                  </a:extLst>
                </a:gridCol>
                <a:gridCol w="1856086">
                  <a:extLst>
                    <a:ext uri="{9D8B030D-6E8A-4147-A177-3AD203B41FA5}">
                      <a16:colId xmlns:a16="http://schemas.microsoft.com/office/drawing/2014/main" val="31520073"/>
                    </a:ext>
                  </a:extLst>
                </a:gridCol>
                <a:gridCol w="1882538">
                  <a:extLst>
                    <a:ext uri="{9D8B030D-6E8A-4147-A177-3AD203B41FA5}">
                      <a16:colId xmlns:a16="http://schemas.microsoft.com/office/drawing/2014/main" val="1776595875"/>
                    </a:ext>
                  </a:extLst>
                </a:gridCol>
                <a:gridCol w="2072107">
                  <a:extLst>
                    <a:ext uri="{9D8B030D-6E8A-4147-A177-3AD203B41FA5}">
                      <a16:colId xmlns:a16="http://schemas.microsoft.com/office/drawing/2014/main" val="429557320"/>
                    </a:ext>
                  </a:extLst>
                </a:gridCol>
                <a:gridCol w="1836248">
                  <a:extLst>
                    <a:ext uri="{9D8B030D-6E8A-4147-A177-3AD203B41FA5}">
                      <a16:colId xmlns:a16="http://schemas.microsoft.com/office/drawing/2014/main" val="2501112258"/>
                    </a:ext>
                  </a:extLst>
                </a:gridCol>
              </a:tblGrid>
              <a:tr h="795625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4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3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36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Passado</a:t>
                      </a:r>
                      <a:endParaRPr lang="pt-BR" sz="29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36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Presente</a:t>
                      </a:r>
                      <a:endParaRPr lang="pt-BR" sz="29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36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Futuro</a:t>
                      </a:r>
                      <a:r>
                        <a:rPr lang="pt-BR" sz="18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9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493542"/>
                  </a:ext>
                </a:extLst>
              </a:tr>
              <a:tr h="360234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3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4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JUSTIFICADO</a:t>
                      </a:r>
                      <a:endParaRPr lang="pt-BR" sz="29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SANTIFICADO</a:t>
                      </a:r>
                      <a:endParaRPr lang="pt-BR" sz="29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2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GLORIFICADO</a:t>
                      </a:r>
                      <a:endParaRPr lang="pt-BR" sz="22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350012"/>
                  </a:ext>
                </a:extLst>
              </a:tr>
              <a:tr h="948867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3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0925871"/>
                  </a:ext>
                </a:extLst>
              </a:tr>
              <a:tr h="654550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3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564560"/>
                  </a:ext>
                </a:extLst>
              </a:tr>
              <a:tr h="1831817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3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8591576"/>
                  </a:ext>
                </a:extLst>
              </a:tr>
            </a:tbl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2C420AF3-8DA9-2A93-9C46-C8761F82C430}"/>
              </a:ext>
            </a:extLst>
          </p:cNvPr>
          <p:cNvSpPr/>
          <p:nvPr/>
        </p:nvSpPr>
        <p:spPr>
          <a:xfrm>
            <a:off x="4661941" y="1214204"/>
            <a:ext cx="284813" cy="4458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61704D7-E457-6A35-D781-EE8D4F158721}"/>
              </a:ext>
            </a:extLst>
          </p:cNvPr>
          <p:cNvSpPr/>
          <p:nvPr/>
        </p:nvSpPr>
        <p:spPr>
          <a:xfrm rot="16200000">
            <a:off x="4666572" y="1563608"/>
            <a:ext cx="275551" cy="17538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2633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A1949BAB-997E-A3BF-B000-D9A53FE6C4DF}"/>
              </a:ext>
            </a:extLst>
          </p:cNvPr>
          <p:cNvGraphicFramePr>
            <a:graphicFrameLocks noGrp="1"/>
          </p:cNvGraphicFramePr>
          <p:nvPr/>
        </p:nvGraphicFramePr>
        <p:xfrm>
          <a:off x="599607" y="953338"/>
          <a:ext cx="10948929" cy="4907353"/>
        </p:xfrm>
        <a:graphic>
          <a:graphicData uri="http://schemas.openxmlformats.org/drawingml/2006/table">
            <a:tbl>
              <a:tblPr firstRow="1" firstCol="1" bandRow="1"/>
              <a:tblGrid>
                <a:gridCol w="1061553">
                  <a:extLst>
                    <a:ext uri="{9D8B030D-6E8A-4147-A177-3AD203B41FA5}">
                      <a16:colId xmlns:a16="http://schemas.microsoft.com/office/drawing/2014/main" val="3950553199"/>
                    </a:ext>
                  </a:extLst>
                </a:gridCol>
                <a:gridCol w="2240397">
                  <a:extLst>
                    <a:ext uri="{9D8B030D-6E8A-4147-A177-3AD203B41FA5}">
                      <a16:colId xmlns:a16="http://schemas.microsoft.com/office/drawing/2014/main" val="3542985098"/>
                    </a:ext>
                  </a:extLst>
                </a:gridCol>
                <a:gridCol w="1856086">
                  <a:extLst>
                    <a:ext uri="{9D8B030D-6E8A-4147-A177-3AD203B41FA5}">
                      <a16:colId xmlns:a16="http://schemas.microsoft.com/office/drawing/2014/main" val="31520073"/>
                    </a:ext>
                  </a:extLst>
                </a:gridCol>
                <a:gridCol w="1882538">
                  <a:extLst>
                    <a:ext uri="{9D8B030D-6E8A-4147-A177-3AD203B41FA5}">
                      <a16:colId xmlns:a16="http://schemas.microsoft.com/office/drawing/2014/main" val="1776595875"/>
                    </a:ext>
                  </a:extLst>
                </a:gridCol>
                <a:gridCol w="2072107">
                  <a:extLst>
                    <a:ext uri="{9D8B030D-6E8A-4147-A177-3AD203B41FA5}">
                      <a16:colId xmlns:a16="http://schemas.microsoft.com/office/drawing/2014/main" val="429557320"/>
                    </a:ext>
                  </a:extLst>
                </a:gridCol>
                <a:gridCol w="1836248">
                  <a:extLst>
                    <a:ext uri="{9D8B030D-6E8A-4147-A177-3AD203B41FA5}">
                      <a16:colId xmlns:a16="http://schemas.microsoft.com/office/drawing/2014/main" val="2501112258"/>
                    </a:ext>
                  </a:extLst>
                </a:gridCol>
              </a:tblGrid>
              <a:tr h="795625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4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3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36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Passado</a:t>
                      </a:r>
                      <a:endParaRPr lang="pt-BR" sz="29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36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Presente</a:t>
                      </a:r>
                      <a:endParaRPr lang="pt-BR" sz="29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36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Futuro</a:t>
                      </a:r>
                      <a:r>
                        <a:rPr lang="pt-BR" sz="18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9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493542"/>
                  </a:ext>
                </a:extLst>
              </a:tr>
              <a:tr h="360234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3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4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JUSTIFICADO</a:t>
                      </a:r>
                      <a:endParaRPr lang="pt-BR" sz="29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SANTIFICADO</a:t>
                      </a:r>
                      <a:endParaRPr lang="pt-BR" sz="29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2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GLORIFICADO</a:t>
                      </a:r>
                      <a:endParaRPr lang="pt-BR" sz="22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350012"/>
                  </a:ext>
                </a:extLst>
              </a:tr>
              <a:tr h="948867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3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LIVRE DA CULPA DO PECADO</a:t>
                      </a:r>
                      <a:endParaRPr lang="pt-BR" sz="22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LIVRE DO PODER DO PECADO</a:t>
                      </a:r>
                      <a:endParaRPr lang="pt-BR" sz="22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LIVRE DA PRESENÇA DO PECADO</a:t>
                      </a:r>
                      <a:endParaRPr lang="pt-BR" sz="22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0925871"/>
                  </a:ext>
                </a:extLst>
              </a:tr>
              <a:tr h="654550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3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32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32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32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564560"/>
                  </a:ext>
                </a:extLst>
              </a:tr>
              <a:tr h="1831817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3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8591576"/>
                  </a:ext>
                </a:extLst>
              </a:tr>
            </a:tbl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2C420AF3-8DA9-2A93-9C46-C8761F82C430}"/>
              </a:ext>
            </a:extLst>
          </p:cNvPr>
          <p:cNvSpPr/>
          <p:nvPr/>
        </p:nvSpPr>
        <p:spPr>
          <a:xfrm>
            <a:off x="4661941" y="1214204"/>
            <a:ext cx="284813" cy="4458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61704D7-E457-6A35-D781-EE8D4F158721}"/>
              </a:ext>
            </a:extLst>
          </p:cNvPr>
          <p:cNvSpPr/>
          <p:nvPr/>
        </p:nvSpPr>
        <p:spPr>
          <a:xfrm rot="16200000">
            <a:off x="4666572" y="1563608"/>
            <a:ext cx="275551" cy="17538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4811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A1949BAB-997E-A3BF-B000-D9A53FE6C4DF}"/>
              </a:ext>
            </a:extLst>
          </p:cNvPr>
          <p:cNvGraphicFramePr>
            <a:graphicFrameLocks noGrp="1"/>
          </p:cNvGraphicFramePr>
          <p:nvPr/>
        </p:nvGraphicFramePr>
        <p:xfrm>
          <a:off x="599607" y="953338"/>
          <a:ext cx="10948929" cy="4985418"/>
        </p:xfrm>
        <a:graphic>
          <a:graphicData uri="http://schemas.openxmlformats.org/drawingml/2006/table">
            <a:tbl>
              <a:tblPr firstRow="1" firstCol="1" bandRow="1"/>
              <a:tblGrid>
                <a:gridCol w="1061553">
                  <a:extLst>
                    <a:ext uri="{9D8B030D-6E8A-4147-A177-3AD203B41FA5}">
                      <a16:colId xmlns:a16="http://schemas.microsoft.com/office/drawing/2014/main" val="3950553199"/>
                    </a:ext>
                  </a:extLst>
                </a:gridCol>
                <a:gridCol w="2240397">
                  <a:extLst>
                    <a:ext uri="{9D8B030D-6E8A-4147-A177-3AD203B41FA5}">
                      <a16:colId xmlns:a16="http://schemas.microsoft.com/office/drawing/2014/main" val="3542985098"/>
                    </a:ext>
                  </a:extLst>
                </a:gridCol>
                <a:gridCol w="1856086">
                  <a:extLst>
                    <a:ext uri="{9D8B030D-6E8A-4147-A177-3AD203B41FA5}">
                      <a16:colId xmlns:a16="http://schemas.microsoft.com/office/drawing/2014/main" val="31520073"/>
                    </a:ext>
                  </a:extLst>
                </a:gridCol>
                <a:gridCol w="1882538">
                  <a:extLst>
                    <a:ext uri="{9D8B030D-6E8A-4147-A177-3AD203B41FA5}">
                      <a16:colId xmlns:a16="http://schemas.microsoft.com/office/drawing/2014/main" val="1776595875"/>
                    </a:ext>
                  </a:extLst>
                </a:gridCol>
                <a:gridCol w="2072107">
                  <a:extLst>
                    <a:ext uri="{9D8B030D-6E8A-4147-A177-3AD203B41FA5}">
                      <a16:colId xmlns:a16="http://schemas.microsoft.com/office/drawing/2014/main" val="429557320"/>
                    </a:ext>
                  </a:extLst>
                </a:gridCol>
                <a:gridCol w="1836248">
                  <a:extLst>
                    <a:ext uri="{9D8B030D-6E8A-4147-A177-3AD203B41FA5}">
                      <a16:colId xmlns:a16="http://schemas.microsoft.com/office/drawing/2014/main" val="2501112258"/>
                    </a:ext>
                  </a:extLst>
                </a:gridCol>
              </a:tblGrid>
              <a:tr h="781817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4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40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Morta</a:t>
                      </a:r>
                      <a:endParaRPr lang="pt-BR" sz="3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36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Passado</a:t>
                      </a:r>
                      <a:endParaRPr lang="pt-BR" sz="29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36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Presente</a:t>
                      </a:r>
                      <a:endParaRPr lang="pt-BR" sz="29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36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Futuro</a:t>
                      </a:r>
                      <a:r>
                        <a:rPr lang="pt-BR" sz="18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9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493542"/>
                  </a:ext>
                </a:extLst>
              </a:tr>
              <a:tr h="360234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4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 a graça</a:t>
                      </a:r>
                      <a:endParaRPr lang="pt-BR" sz="3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4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JUSTIFICADO</a:t>
                      </a:r>
                      <a:endParaRPr lang="pt-BR" sz="29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SANTIFICADO</a:t>
                      </a:r>
                      <a:endParaRPr lang="pt-BR" sz="29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2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GLORIFICADO</a:t>
                      </a:r>
                      <a:endParaRPr lang="pt-BR" sz="22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350012"/>
                  </a:ext>
                </a:extLst>
              </a:tr>
              <a:tr h="948867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4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PECADO COM TOTAL PODER</a:t>
                      </a:r>
                      <a:endParaRPr lang="pt-BR" sz="3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LIVRE DA CULPA DO PECADO</a:t>
                      </a:r>
                      <a:endParaRPr lang="pt-BR" sz="22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LIVRE DO PODER DO PECADO</a:t>
                      </a:r>
                      <a:endParaRPr lang="pt-BR" sz="22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LIVRE DA PRESENÇA DO PECADO</a:t>
                      </a:r>
                      <a:endParaRPr lang="pt-BR" sz="22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0925871"/>
                  </a:ext>
                </a:extLst>
              </a:tr>
              <a:tr h="654550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4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ETERNAMENTE MORTA</a:t>
                      </a:r>
                      <a:endParaRPr lang="pt-BR" sz="3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0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Início da vida eterna</a:t>
                      </a:r>
                      <a:endParaRPr lang="pt-BR" sz="32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Continuidade da vida eterna</a:t>
                      </a:r>
                      <a:endParaRPr lang="pt-BR" sz="32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0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Vida eterna perfeita</a:t>
                      </a:r>
                      <a:endParaRPr lang="pt-BR" sz="32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564560"/>
                  </a:ext>
                </a:extLst>
              </a:tr>
              <a:tr h="1831817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4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 Espírito Santo e o diabo</a:t>
                      </a:r>
                      <a:endParaRPr lang="pt-BR" sz="3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8591576"/>
                  </a:ext>
                </a:extLst>
              </a:tr>
            </a:tbl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2C420AF3-8DA9-2A93-9C46-C8761F82C430}"/>
              </a:ext>
            </a:extLst>
          </p:cNvPr>
          <p:cNvSpPr/>
          <p:nvPr/>
        </p:nvSpPr>
        <p:spPr>
          <a:xfrm>
            <a:off x="4661941" y="1214204"/>
            <a:ext cx="284813" cy="4458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61704D7-E457-6A35-D781-EE8D4F158721}"/>
              </a:ext>
            </a:extLst>
          </p:cNvPr>
          <p:cNvSpPr/>
          <p:nvPr/>
        </p:nvSpPr>
        <p:spPr>
          <a:xfrm rot="16200000">
            <a:off x="4666572" y="1563608"/>
            <a:ext cx="275551" cy="17538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Seta: Circular 4">
            <a:extLst>
              <a:ext uri="{FF2B5EF4-FFF2-40B4-BE49-F238E27FC236}">
                <a16:creationId xmlns:a16="http://schemas.microsoft.com/office/drawing/2014/main" id="{4DC88D1C-486D-488C-A5FB-76208B4AE7AD}"/>
              </a:ext>
            </a:extLst>
          </p:cNvPr>
          <p:cNvSpPr/>
          <p:nvPr/>
        </p:nvSpPr>
        <p:spPr>
          <a:xfrm>
            <a:off x="3177914" y="131895"/>
            <a:ext cx="1424066" cy="1334125"/>
          </a:xfrm>
          <a:prstGeom prst="circular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Graça</a:t>
            </a:r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Seta: Circular 8">
            <a:extLst>
              <a:ext uri="{FF2B5EF4-FFF2-40B4-BE49-F238E27FC236}">
                <a16:creationId xmlns:a16="http://schemas.microsoft.com/office/drawing/2014/main" id="{D3F21AE4-F8FB-49A1-A9BD-D98A2B89A8C6}"/>
              </a:ext>
            </a:extLst>
          </p:cNvPr>
          <p:cNvSpPr/>
          <p:nvPr/>
        </p:nvSpPr>
        <p:spPr>
          <a:xfrm>
            <a:off x="5090534" y="49671"/>
            <a:ext cx="1424066" cy="1334125"/>
          </a:xfrm>
          <a:prstGeom prst="circular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Graça</a:t>
            </a:r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Seta: Circular 9">
            <a:extLst>
              <a:ext uri="{FF2B5EF4-FFF2-40B4-BE49-F238E27FC236}">
                <a16:creationId xmlns:a16="http://schemas.microsoft.com/office/drawing/2014/main" id="{8F4C1FE0-3941-410D-84E3-E993C11E37E3}"/>
              </a:ext>
            </a:extLst>
          </p:cNvPr>
          <p:cNvSpPr/>
          <p:nvPr/>
        </p:nvSpPr>
        <p:spPr>
          <a:xfrm>
            <a:off x="7003154" y="49671"/>
            <a:ext cx="1424066" cy="1334125"/>
          </a:xfrm>
          <a:prstGeom prst="circular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Graça</a:t>
            </a:r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1" name="Seta: Circular 10">
            <a:extLst>
              <a:ext uri="{FF2B5EF4-FFF2-40B4-BE49-F238E27FC236}">
                <a16:creationId xmlns:a16="http://schemas.microsoft.com/office/drawing/2014/main" id="{D48A4333-3794-42D1-BD98-CDF7199B4094}"/>
              </a:ext>
            </a:extLst>
          </p:cNvPr>
          <p:cNvSpPr/>
          <p:nvPr/>
        </p:nvSpPr>
        <p:spPr>
          <a:xfrm>
            <a:off x="9039068" y="131894"/>
            <a:ext cx="1424066" cy="1334125"/>
          </a:xfrm>
          <a:prstGeom prst="circular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Graça</a:t>
            </a:r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350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A1949BAB-997E-A3BF-B000-D9A53FE6C4DF}"/>
              </a:ext>
            </a:extLst>
          </p:cNvPr>
          <p:cNvGraphicFramePr>
            <a:graphicFrameLocks noGrp="1"/>
          </p:cNvGraphicFramePr>
          <p:nvPr/>
        </p:nvGraphicFramePr>
        <p:xfrm>
          <a:off x="599607" y="953338"/>
          <a:ext cx="10948929" cy="4985418"/>
        </p:xfrm>
        <a:graphic>
          <a:graphicData uri="http://schemas.openxmlformats.org/drawingml/2006/table">
            <a:tbl>
              <a:tblPr firstRow="1" firstCol="1" bandRow="1"/>
              <a:tblGrid>
                <a:gridCol w="1061553">
                  <a:extLst>
                    <a:ext uri="{9D8B030D-6E8A-4147-A177-3AD203B41FA5}">
                      <a16:colId xmlns:a16="http://schemas.microsoft.com/office/drawing/2014/main" val="3950553199"/>
                    </a:ext>
                  </a:extLst>
                </a:gridCol>
                <a:gridCol w="2240397">
                  <a:extLst>
                    <a:ext uri="{9D8B030D-6E8A-4147-A177-3AD203B41FA5}">
                      <a16:colId xmlns:a16="http://schemas.microsoft.com/office/drawing/2014/main" val="3542985098"/>
                    </a:ext>
                  </a:extLst>
                </a:gridCol>
                <a:gridCol w="1856086">
                  <a:extLst>
                    <a:ext uri="{9D8B030D-6E8A-4147-A177-3AD203B41FA5}">
                      <a16:colId xmlns:a16="http://schemas.microsoft.com/office/drawing/2014/main" val="31520073"/>
                    </a:ext>
                  </a:extLst>
                </a:gridCol>
                <a:gridCol w="1882538">
                  <a:extLst>
                    <a:ext uri="{9D8B030D-6E8A-4147-A177-3AD203B41FA5}">
                      <a16:colId xmlns:a16="http://schemas.microsoft.com/office/drawing/2014/main" val="1776595875"/>
                    </a:ext>
                  </a:extLst>
                </a:gridCol>
                <a:gridCol w="2072107">
                  <a:extLst>
                    <a:ext uri="{9D8B030D-6E8A-4147-A177-3AD203B41FA5}">
                      <a16:colId xmlns:a16="http://schemas.microsoft.com/office/drawing/2014/main" val="429557320"/>
                    </a:ext>
                  </a:extLst>
                </a:gridCol>
                <a:gridCol w="1836248">
                  <a:extLst>
                    <a:ext uri="{9D8B030D-6E8A-4147-A177-3AD203B41FA5}">
                      <a16:colId xmlns:a16="http://schemas.microsoft.com/office/drawing/2014/main" val="2501112258"/>
                    </a:ext>
                  </a:extLst>
                </a:gridCol>
              </a:tblGrid>
              <a:tr h="795625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4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40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Morta</a:t>
                      </a:r>
                      <a:endParaRPr lang="pt-BR" sz="3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36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Passado</a:t>
                      </a:r>
                      <a:endParaRPr lang="pt-BR" sz="29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36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Presente</a:t>
                      </a:r>
                      <a:endParaRPr lang="pt-BR" sz="29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36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Futuro</a:t>
                      </a:r>
                      <a:r>
                        <a:rPr lang="pt-BR" sz="18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9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493542"/>
                  </a:ext>
                </a:extLst>
              </a:tr>
              <a:tr h="360234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4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 a graça</a:t>
                      </a:r>
                      <a:endParaRPr lang="pt-BR" sz="3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4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JUSTIFICADO</a:t>
                      </a:r>
                      <a:endParaRPr lang="pt-BR" sz="29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4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SANTIFICADO</a:t>
                      </a:r>
                      <a:endParaRPr lang="pt-BR" sz="29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2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GLORIFICADO</a:t>
                      </a:r>
                      <a:endParaRPr lang="pt-BR" sz="22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350012"/>
                  </a:ext>
                </a:extLst>
              </a:tr>
              <a:tr h="948867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4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PECADO COM TOTAL PODER</a:t>
                      </a:r>
                      <a:endParaRPr lang="pt-BR" sz="3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LIVRE DA CULPA DO PECADO</a:t>
                      </a:r>
                      <a:endParaRPr lang="pt-BR" sz="22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LIVRE DO PODER DO PECADO</a:t>
                      </a:r>
                      <a:endParaRPr lang="pt-BR" sz="22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LIVRE DA PRESENÇA DO PECADO</a:t>
                      </a:r>
                      <a:endParaRPr lang="pt-BR" sz="22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0925871"/>
                  </a:ext>
                </a:extLst>
              </a:tr>
              <a:tr h="654550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4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ETERNAMENTE MORTA</a:t>
                      </a:r>
                      <a:endParaRPr lang="pt-BR" sz="3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0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Início da vida eterna</a:t>
                      </a:r>
                      <a:endParaRPr lang="pt-BR" sz="32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Continuidade da vida eterna</a:t>
                      </a:r>
                      <a:endParaRPr lang="pt-BR" sz="32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000" b="1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Vida eterna perfeita</a:t>
                      </a:r>
                      <a:endParaRPr lang="pt-BR" sz="32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564560"/>
                  </a:ext>
                </a:extLst>
              </a:tr>
              <a:tr h="1831817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3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24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 Espírito Santo e o diabo</a:t>
                      </a:r>
                      <a:endParaRPr lang="pt-BR" sz="3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2900" b="1" i="0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29" marR="108929" marT="151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8591576"/>
                  </a:ext>
                </a:extLst>
              </a:tr>
            </a:tbl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2C420AF3-8DA9-2A93-9C46-C8761F82C430}"/>
              </a:ext>
            </a:extLst>
          </p:cNvPr>
          <p:cNvSpPr/>
          <p:nvPr/>
        </p:nvSpPr>
        <p:spPr>
          <a:xfrm>
            <a:off x="4661941" y="1214204"/>
            <a:ext cx="284813" cy="4458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61704D7-E457-6A35-D781-EE8D4F158721}"/>
              </a:ext>
            </a:extLst>
          </p:cNvPr>
          <p:cNvSpPr/>
          <p:nvPr/>
        </p:nvSpPr>
        <p:spPr>
          <a:xfrm rot="16200000">
            <a:off x="4666572" y="1563608"/>
            <a:ext cx="275551" cy="17538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eta: Circular 9">
            <a:extLst>
              <a:ext uri="{FF2B5EF4-FFF2-40B4-BE49-F238E27FC236}">
                <a16:creationId xmlns:a16="http://schemas.microsoft.com/office/drawing/2014/main" id="{A6CF9EFD-604F-471C-B74D-652B068A2572}"/>
              </a:ext>
            </a:extLst>
          </p:cNvPr>
          <p:cNvSpPr/>
          <p:nvPr/>
        </p:nvSpPr>
        <p:spPr>
          <a:xfrm>
            <a:off x="3177914" y="131895"/>
            <a:ext cx="1424066" cy="1334125"/>
          </a:xfrm>
          <a:prstGeom prst="circular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Graça</a:t>
            </a:r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1" name="Seta: Circular 10">
            <a:extLst>
              <a:ext uri="{FF2B5EF4-FFF2-40B4-BE49-F238E27FC236}">
                <a16:creationId xmlns:a16="http://schemas.microsoft.com/office/drawing/2014/main" id="{3A98C45B-B4FA-848D-6098-3FFA05031E12}"/>
              </a:ext>
            </a:extLst>
          </p:cNvPr>
          <p:cNvSpPr/>
          <p:nvPr/>
        </p:nvSpPr>
        <p:spPr>
          <a:xfrm>
            <a:off x="5054183" y="196334"/>
            <a:ext cx="1424066" cy="1334125"/>
          </a:xfrm>
          <a:prstGeom prst="circular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Graça</a:t>
            </a:r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Seta: Circular 11">
            <a:extLst>
              <a:ext uri="{FF2B5EF4-FFF2-40B4-BE49-F238E27FC236}">
                <a16:creationId xmlns:a16="http://schemas.microsoft.com/office/drawing/2014/main" id="{54BEE0A0-A193-F7A8-1230-DBEC292D600F}"/>
              </a:ext>
            </a:extLst>
          </p:cNvPr>
          <p:cNvSpPr/>
          <p:nvPr/>
        </p:nvSpPr>
        <p:spPr>
          <a:xfrm>
            <a:off x="6930452" y="196334"/>
            <a:ext cx="1424066" cy="1334125"/>
          </a:xfrm>
          <a:prstGeom prst="circular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Graça</a:t>
            </a:r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Seta: Circular 12">
            <a:extLst>
              <a:ext uri="{FF2B5EF4-FFF2-40B4-BE49-F238E27FC236}">
                <a16:creationId xmlns:a16="http://schemas.microsoft.com/office/drawing/2014/main" id="{D034C8FD-5A9D-6D80-1453-28EE215ABD7A}"/>
              </a:ext>
            </a:extLst>
          </p:cNvPr>
          <p:cNvSpPr/>
          <p:nvPr/>
        </p:nvSpPr>
        <p:spPr>
          <a:xfrm>
            <a:off x="9011586" y="196334"/>
            <a:ext cx="1424066" cy="1334125"/>
          </a:xfrm>
          <a:prstGeom prst="circular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Graça</a:t>
            </a:r>
          </a:p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" name="Seta: para a Esquerda 13">
            <a:extLst>
              <a:ext uri="{FF2B5EF4-FFF2-40B4-BE49-F238E27FC236}">
                <a16:creationId xmlns:a16="http://schemas.microsoft.com/office/drawing/2014/main" id="{D6747855-A3F5-C65B-FF32-B1144DD79C91}"/>
              </a:ext>
            </a:extLst>
          </p:cNvPr>
          <p:cNvSpPr/>
          <p:nvPr/>
        </p:nvSpPr>
        <p:spPr>
          <a:xfrm>
            <a:off x="210112" y="5904662"/>
            <a:ext cx="4017364" cy="655089"/>
          </a:xfrm>
          <a:prstGeom prst="lef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ETERNIDADE = MORTE</a:t>
            </a:r>
          </a:p>
        </p:txBody>
      </p:sp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2E6910EB-C823-AFB7-357A-B8E3B8DDC6FF}"/>
              </a:ext>
            </a:extLst>
          </p:cNvPr>
          <p:cNvSpPr/>
          <p:nvPr/>
        </p:nvSpPr>
        <p:spPr>
          <a:xfrm>
            <a:off x="5681272" y="5938756"/>
            <a:ext cx="5782320" cy="655089"/>
          </a:xfrm>
          <a:prstGeom prst="rightArrow">
            <a:avLst/>
          </a:prstGeom>
          <a:solidFill>
            <a:srgbClr val="DAA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ETERNIDADE = VIDA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0211696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12822</TotalTime>
  <Words>2134</Words>
  <Application>Microsoft Office PowerPoint</Application>
  <PresentationFormat>Widescreen</PresentationFormat>
  <Paragraphs>296</Paragraphs>
  <Slides>34</Slides>
  <Notes>18</Notes>
  <HiddenSlides>0</HiddenSlides>
  <MMClips>1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1" baseType="lpstr">
      <vt:lpstr>Aptos</vt:lpstr>
      <vt:lpstr>Arial</vt:lpstr>
      <vt:lpstr>Arial </vt:lpstr>
      <vt:lpstr>Arial Black</vt:lpstr>
      <vt:lpstr>Calibri</vt:lpstr>
      <vt:lpstr>Calibri Light</vt:lpstr>
      <vt:lpstr>Tema do Office</vt:lpstr>
      <vt:lpstr>Apresentação do PowerPoint</vt:lpstr>
      <vt:lpstr>Perseverança / Eternidade </vt:lpstr>
      <vt:lpstr>Introdução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Eternamente supridos!</vt:lpstr>
      <vt:lpstr>Perseverança</vt:lpstr>
      <vt:lpstr>Perseverança</vt:lpstr>
      <vt:lpstr>Perseverança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Os afastados</vt:lpstr>
      <vt:lpstr>Glorificação </vt:lpstr>
      <vt:lpstr>Glorificação </vt:lpstr>
      <vt:lpstr>Glorificação </vt:lpstr>
      <vt:lpstr>Glorificação</vt:lpstr>
      <vt:lpstr>Orar: por aquilo que não podemos fazer.</vt:lpstr>
      <vt:lpstr>Esperança </vt:lpstr>
      <vt:lpstr>Eternidade </vt:lpstr>
      <vt:lpstr>Eternidade </vt:lpstr>
      <vt:lpstr>Eternidade</vt:lpstr>
      <vt:lpstr>Eternidade</vt:lpstr>
      <vt:lpstr>Conclusão 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Rose Fonseca</dc:creator>
  <cp:lastModifiedBy>Rose Fonseca</cp:lastModifiedBy>
  <cp:revision>19</cp:revision>
  <dcterms:created xsi:type="dcterms:W3CDTF">2024-06-11T14:43:04Z</dcterms:created>
  <dcterms:modified xsi:type="dcterms:W3CDTF">2024-06-23T10:17:11Z</dcterms:modified>
</cp:coreProperties>
</file>